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5.jpg" ContentType="image/jpg"/>
  <Override PartName="/ppt/media/image46.jpg" ContentType="image/jpg"/>
  <Override PartName="/ppt/media/image47.jpg" ContentType="image/jpg"/>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54" r:id="rId5"/>
  </p:sldMasterIdLst>
  <p:notesMasterIdLst>
    <p:notesMasterId r:id="rId25"/>
  </p:notesMasterIdLst>
  <p:sldIdLst>
    <p:sldId id="1230" r:id="rId6"/>
    <p:sldId id="440" r:id="rId7"/>
    <p:sldId id="1231" r:id="rId8"/>
    <p:sldId id="336" r:id="rId9"/>
    <p:sldId id="1502" r:id="rId10"/>
    <p:sldId id="441" r:id="rId11"/>
    <p:sldId id="345" r:id="rId12"/>
    <p:sldId id="1513" r:id="rId13"/>
    <p:sldId id="1232" r:id="rId14"/>
    <p:sldId id="265" r:id="rId15"/>
    <p:sldId id="1514" r:id="rId16"/>
    <p:sldId id="348" r:id="rId17"/>
    <p:sldId id="376" r:id="rId18"/>
    <p:sldId id="436" r:id="rId19"/>
    <p:sldId id="350" r:id="rId20"/>
    <p:sldId id="1235" r:id="rId21"/>
    <p:sldId id="1516" r:id="rId22"/>
    <p:sldId id="258" r:id="rId23"/>
    <p:sldId id="123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BD16682-8E20-2240-9D4B-A2C496C2E28A}">
          <p14:sldIdLst>
            <p14:sldId id="1230"/>
            <p14:sldId id="440"/>
            <p14:sldId id="1231"/>
            <p14:sldId id="336"/>
            <p14:sldId id="1502"/>
            <p14:sldId id="441"/>
            <p14:sldId id="345"/>
            <p14:sldId id="1513"/>
            <p14:sldId id="1232"/>
            <p14:sldId id="265"/>
            <p14:sldId id="1514"/>
            <p14:sldId id="348"/>
            <p14:sldId id="376"/>
            <p14:sldId id="436"/>
            <p14:sldId id="350"/>
            <p14:sldId id="1235"/>
            <p14:sldId id="1516"/>
            <p14:sldId id="258"/>
            <p14:sldId id="123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E2FD3E-2724-1822-FBE7-9F3118CDCADD}" name="fdeleon@porthouston.com" initials="f" userId="fdeleon@porthouston.com" providerId="None"/>
  <p188:author id="{8AC552C1-E872-052C-40D5-1ED4B442FEB9}" name="Fatima De Leon" initials="FDL" userId="S::fdeleon@porthouston.com::23b84064-dcef-46c0-829b-fb08e39a40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E44"/>
    <a:srgbClr val="C1862E"/>
    <a:srgbClr val="E0E0DE"/>
    <a:srgbClr val="A6A6A6"/>
    <a:srgbClr val="018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42D94-531D-1D0E-C0C3-6112CD4DE45B}" v="3" dt="2024-06-11T21:33:43.894"/>
    <p1510:client id="{3A8F38B1-F9DC-4968-ACFB-01DA78778BDD}" v="13" dt="2024-06-11T19:17:36.902"/>
    <p1510:client id="{80227219-9027-4725-99C8-BB7AF55449EA}" v="6" dt="2024-06-11T20:37:12.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08" autoAdjust="0"/>
    <p:restoredTop sz="82041" autoAdjust="0"/>
  </p:normalViewPr>
  <p:slideViewPr>
    <p:cSldViewPr snapToGrid="0">
      <p:cViewPr varScale="1">
        <p:scale>
          <a:sx n="84" d="100"/>
          <a:sy n="84" d="100"/>
        </p:scale>
        <p:origin x="7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toria Reid" userId="S::lreid@porthouston.com::129d4a2f-53d7-4f4e-80e8-4ba0efac675c" providerId="AD" clId="Web-{26042D94-531D-1D0E-C0C3-6112CD4DE45B}"/>
    <pc:docChg chg="addSld delSld modSection">
      <pc:chgData name="Latoria Reid" userId="S::lreid@porthouston.com::129d4a2f-53d7-4f4e-80e8-4ba0efac675c" providerId="AD" clId="Web-{26042D94-531D-1D0E-C0C3-6112CD4DE45B}" dt="2024-06-11T21:33:43.894" v="2"/>
      <pc:docMkLst>
        <pc:docMk/>
      </pc:docMkLst>
      <pc:sldChg chg="new del">
        <pc:chgData name="Latoria Reid" userId="S::lreid@porthouston.com::129d4a2f-53d7-4f4e-80e8-4ba0efac675c" providerId="AD" clId="Web-{26042D94-531D-1D0E-C0C3-6112CD4DE45B}" dt="2024-06-11T21:33:43.894" v="2"/>
        <pc:sldMkLst>
          <pc:docMk/>
          <pc:sldMk cId="3456745089" sldId="1515"/>
        </pc:sldMkLst>
      </pc:sldChg>
      <pc:sldChg chg="add">
        <pc:chgData name="Latoria Reid" userId="S::lreid@porthouston.com::129d4a2f-53d7-4f4e-80e8-4ba0efac675c" providerId="AD" clId="Web-{26042D94-531D-1D0E-C0C3-6112CD4DE45B}" dt="2024-06-11T21:33:37.098" v="1"/>
        <pc:sldMkLst>
          <pc:docMk/>
          <pc:sldMk cId="3340911523" sldId="1516"/>
        </pc:sldMkLst>
      </pc:sldChg>
    </pc:docChg>
  </pc:docChgLst>
  <pc:docChgLst>
    <pc:chgData name="Consuelo Rodriguez" userId="89d83a16-be1c-44e3-89a5-774e0ab36627" providerId="ADAL" clId="{80227219-9027-4725-99C8-BB7AF55449EA}"/>
    <pc:docChg chg="undo custSel addSld delSld modSld sldOrd modSection">
      <pc:chgData name="Consuelo Rodriguez" userId="89d83a16-be1c-44e3-89a5-774e0ab36627" providerId="ADAL" clId="{80227219-9027-4725-99C8-BB7AF55449EA}" dt="2024-06-11T20:37:12.993" v="7" actId="47"/>
      <pc:docMkLst>
        <pc:docMk/>
      </pc:docMkLst>
      <pc:sldChg chg="add modNotes">
        <pc:chgData name="Consuelo Rodriguez" userId="89d83a16-be1c-44e3-89a5-774e0ab36627" providerId="ADAL" clId="{80227219-9027-4725-99C8-BB7AF55449EA}" dt="2024-06-11T20:37:01.151" v="4" actId="27636"/>
        <pc:sldMkLst>
          <pc:docMk/>
          <pc:sldMk cId="178353865" sldId="258"/>
        </pc:sldMkLst>
      </pc:sldChg>
      <pc:sldChg chg="new add del ord">
        <pc:chgData name="Consuelo Rodriguez" userId="89d83a16-be1c-44e3-89a5-774e0ab36627" providerId="ADAL" clId="{80227219-9027-4725-99C8-BB7AF55449EA}" dt="2024-06-11T20:37:12.993" v="7" actId="47"/>
        <pc:sldMkLst>
          <pc:docMk/>
          <pc:sldMk cId="3138883104" sldId="1515"/>
        </pc:sldMkLst>
      </pc:sldChg>
    </pc:docChg>
  </pc:docChgLst>
  <pc:docChgLst>
    <pc:chgData name="Pedro Garcia" userId="75f1f32c-0f26-4ceb-871f-1412ce907989" providerId="ADAL" clId="{3A8F38B1-F9DC-4968-ACFB-01DA78778BDD}"/>
    <pc:docChg chg="undo custSel delSld modSld sldOrd modSection">
      <pc:chgData name="Pedro Garcia" userId="75f1f32c-0f26-4ceb-871f-1412ce907989" providerId="ADAL" clId="{3A8F38B1-F9DC-4968-ACFB-01DA78778BDD}" dt="2024-06-11T21:41:36.541" v="26"/>
      <pc:docMkLst>
        <pc:docMk/>
      </pc:docMkLst>
      <pc:sldChg chg="del">
        <pc:chgData name="Pedro Garcia" userId="75f1f32c-0f26-4ceb-871f-1412ce907989" providerId="ADAL" clId="{3A8F38B1-F9DC-4968-ACFB-01DA78778BDD}" dt="2024-06-11T19:17:11.058" v="7"/>
        <pc:sldMkLst>
          <pc:docMk/>
          <pc:sldMk cId="0" sldId="256"/>
        </pc:sldMkLst>
      </pc:sldChg>
      <pc:sldChg chg="mod modShow">
        <pc:chgData name="Pedro Garcia" userId="75f1f32c-0f26-4ceb-871f-1412ce907989" providerId="ADAL" clId="{3A8F38B1-F9DC-4968-ACFB-01DA78778BDD}" dt="2024-06-11T18:48:22.187" v="0" actId="729"/>
        <pc:sldMkLst>
          <pc:docMk/>
          <pc:sldMk cId="1311814275" sldId="1231"/>
        </pc:sldMkLst>
      </pc:sldChg>
      <pc:sldChg chg="delSp modSp mod">
        <pc:chgData name="Pedro Garcia" userId="75f1f32c-0f26-4ceb-871f-1412ce907989" providerId="ADAL" clId="{3A8F38B1-F9DC-4968-ACFB-01DA78778BDD}" dt="2024-06-11T19:22:49.854" v="24" actId="20577"/>
        <pc:sldMkLst>
          <pc:docMk/>
          <pc:sldMk cId="3002073290" sldId="1235"/>
        </pc:sldMkLst>
        <pc:spChg chg="mod">
          <ac:chgData name="Pedro Garcia" userId="75f1f32c-0f26-4ceb-871f-1412ce907989" providerId="ADAL" clId="{3A8F38B1-F9DC-4968-ACFB-01DA78778BDD}" dt="2024-06-11T19:22:49.854" v="24" actId="20577"/>
          <ac:spMkLst>
            <pc:docMk/>
            <pc:sldMk cId="3002073290" sldId="1235"/>
            <ac:spMk id="8" creationId="{B87B078C-04D2-8540-A0EB-839E0B4BDAEF}"/>
          </ac:spMkLst>
        </pc:spChg>
        <pc:picChg chg="mod">
          <ac:chgData name="Pedro Garcia" userId="75f1f32c-0f26-4ceb-871f-1412ce907989" providerId="ADAL" clId="{3A8F38B1-F9DC-4968-ACFB-01DA78778BDD}" dt="2024-06-11T19:15:40.412" v="6" actId="1076"/>
          <ac:picMkLst>
            <pc:docMk/>
            <pc:sldMk cId="3002073290" sldId="1235"/>
            <ac:picMk id="2" creationId="{E5DE3D34-FBB6-D94C-505F-69AA2CAD0102}"/>
          </ac:picMkLst>
        </pc:picChg>
        <pc:picChg chg="del">
          <ac:chgData name="Pedro Garcia" userId="75f1f32c-0f26-4ceb-871f-1412ce907989" providerId="ADAL" clId="{3A8F38B1-F9DC-4968-ACFB-01DA78778BDD}" dt="2024-06-11T19:17:43.236" v="8" actId="478"/>
          <ac:picMkLst>
            <pc:docMk/>
            <pc:sldMk cId="3002073290" sldId="1235"/>
            <ac:picMk id="3" creationId="{FB7403B4-64BC-9B5F-58D6-3C83DCB4CD3D}"/>
          </ac:picMkLst>
        </pc:picChg>
      </pc:sldChg>
      <pc:sldChg chg="delSp modSp del mod">
        <pc:chgData name="Pedro Garcia" userId="75f1f32c-0f26-4ceb-871f-1412ce907989" providerId="ADAL" clId="{3A8F38B1-F9DC-4968-ACFB-01DA78778BDD}" dt="2024-06-11T19:18:18.152" v="20" actId="47"/>
        <pc:sldMkLst>
          <pc:docMk/>
          <pc:sldMk cId="618508497" sldId="1515"/>
        </pc:sldMkLst>
        <pc:spChg chg="del">
          <ac:chgData name="Pedro Garcia" userId="75f1f32c-0f26-4ceb-871f-1412ce907989" providerId="ADAL" clId="{3A8F38B1-F9DC-4968-ACFB-01DA78778BDD}" dt="2024-06-11T19:18:03.997" v="16" actId="478"/>
          <ac:spMkLst>
            <pc:docMk/>
            <pc:sldMk cId="618508497" sldId="1515"/>
            <ac:spMk id="4" creationId="{B96081DC-0E48-AD4D-8E75-2CB91E417E4A}"/>
          </ac:spMkLst>
        </pc:spChg>
        <pc:spChg chg="del mod">
          <ac:chgData name="Pedro Garcia" userId="75f1f32c-0f26-4ceb-871f-1412ce907989" providerId="ADAL" clId="{3A8F38B1-F9DC-4968-ACFB-01DA78778BDD}" dt="2024-06-11T19:18:02.030" v="15" actId="478"/>
          <ac:spMkLst>
            <pc:docMk/>
            <pc:sldMk cId="618508497" sldId="1515"/>
            <ac:spMk id="6" creationId="{1C08FA1D-C412-E54F-AD18-12C72947152B}"/>
          </ac:spMkLst>
        </pc:spChg>
        <pc:spChg chg="del mod">
          <ac:chgData name="Pedro Garcia" userId="75f1f32c-0f26-4ceb-871f-1412ce907989" providerId="ADAL" clId="{3A8F38B1-F9DC-4968-ACFB-01DA78778BDD}" dt="2024-06-11T19:17:51.439" v="10" actId="478"/>
          <ac:spMkLst>
            <pc:docMk/>
            <pc:sldMk cId="618508497" sldId="1515"/>
            <ac:spMk id="8" creationId="{B87B078C-04D2-8540-A0EB-839E0B4BDAEF}"/>
          </ac:spMkLst>
        </pc:spChg>
        <pc:picChg chg="mod">
          <ac:chgData name="Pedro Garcia" userId="75f1f32c-0f26-4ceb-871f-1412ce907989" providerId="ADAL" clId="{3A8F38B1-F9DC-4968-ACFB-01DA78778BDD}" dt="2024-06-11T19:18:10.967" v="19" actId="14100"/>
          <ac:picMkLst>
            <pc:docMk/>
            <pc:sldMk cId="618508497" sldId="1515"/>
            <ac:picMk id="3" creationId="{FB7403B4-64BC-9B5F-58D6-3C83DCB4CD3D}"/>
          </ac:picMkLst>
        </pc:picChg>
        <pc:picChg chg="del">
          <ac:chgData name="Pedro Garcia" userId="75f1f32c-0f26-4ceb-871f-1412ce907989" providerId="ADAL" clId="{3A8F38B1-F9DC-4968-ACFB-01DA78778BDD}" dt="2024-06-11T19:17:54.500" v="11" actId="478"/>
          <ac:picMkLst>
            <pc:docMk/>
            <pc:sldMk cId="618508497" sldId="1515"/>
            <ac:picMk id="5" creationId="{D2AEC4E1-2295-CF43-B4AB-C13B56E2938F}"/>
          </ac:picMkLst>
        </pc:picChg>
      </pc:sldChg>
      <pc:sldChg chg="ord">
        <pc:chgData name="Pedro Garcia" userId="75f1f32c-0f26-4ceb-871f-1412ce907989" providerId="ADAL" clId="{3A8F38B1-F9DC-4968-ACFB-01DA78778BDD}" dt="2024-06-11T21:41:36.541" v="26"/>
        <pc:sldMkLst>
          <pc:docMk/>
          <pc:sldMk cId="3340911523" sldId="15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A7418-F78C-2F4A-8980-228459FD5F35}"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A03A6-1095-EE45-9D52-5C0191494A5E}" type="slidenum">
              <a:rPr lang="en-US" smtClean="0"/>
              <a:t>‹#›</a:t>
            </a:fld>
            <a:endParaRPr lang="en-US"/>
          </a:p>
        </p:txBody>
      </p:sp>
    </p:spTree>
    <p:extLst>
      <p:ext uri="{BB962C8B-B14F-4D97-AF65-F5344CB8AC3E}">
        <p14:creationId xmlns:p14="http://schemas.microsoft.com/office/powerpoint/2010/main" val="356088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Let me give you a little history about the port.  It officially opened as a deep-water port in 1914.</a:t>
            </a: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Back when the port had just opened, there was very little industry along the channel. It’s certainly changed a lot over the years!</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4ADD89-0520-0740-87A6-E293098F0A9E}" type="slidenum">
              <a:rPr lang="en-US" smtClean="0"/>
              <a:t>2</a:t>
            </a:fld>
            <a:endParaRPr lang="en-US"/>
          </a:p>
        </p:txBody>
      </p:sp>
    </p:spTree>
    <p:extLst>
      <p:ext uri="{BB962C8B-B14F-4D97-AF65-F5344CB8AC3E}">
        <p14:creationId xmlns:p14="http://schemas.microsoft.com/office/powerpoint/2010/main" val="582679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Updated slide on 04.25.24 post audit</a:t>
            </a:r>
            <a:endParaRPr lang="en-US" dirty="0"/>
          </a:p>
          <a:p>
            <a:endParaRPr lang="en-US" dirty="0"/>
          </a:p>
          <a:p>
            <a:r>
              <a:rPr lang="en-US" sz="1200" b="0" dirty="0"/>
              <a:t>Commodity sectors</a:t>
            </a:r>
            <a:r>
              <a:rPr lang="en-US" dirty="0"/>
              <a:t> </a:t>
            </a:r>
            <a:r>
              <a:rPr lang="en-US" sz="1200" b="0" dirty="0"/>
              <a:t> handled at Port Houston facilities are broken down into four major categories: General Cargo, Steel, Containers, &amp; Dry Bulk.</a:t>
            </a:r>
            <a:endParaRPr lang="en-US" dirty="0">
              <a:cs typeface="Calibri" panose="020F0502020204030204"/>
            </a:endParaRPr>
          </a:p>
          <a:p>
            <a:endParaRPr lang="en-US" sz="1200" b="0" dirty="0"/>
          </a:p>
          <a:p>
            <a:r>
              <a:rPr lang="en-US" sz="1200" b="0" dirty="0"/>
              <a:t>As you can see containerized cargo makes up more than half of the total tonnage.  </a:t>
            </a:r>
          </a:p>
          <a:p>
            <a:endParaRPr lang="en-US" b="0" dirty="0"/>
          </a:p>
        </p:txBody>
      </p:sp>
      <p:sp>
        <p:nvSpPr>
          <p:cNvPr id="4" name="Slide Number Placeholder 3"/>
          <p:cNvSpPr>
            <a:spLocks noGrp="1"/>
          </p:cNvSpPr>
          <p:nvPr>
            <p:ph type="sldNum" sz="quarter" idx="5"/>
          </p:nvPr>
        </p:nvSpPr>
        <p:spPr/>
        <p:txBody>
          <a:bodyPr/>
          <a:lstStyle/>
          <a:p>
            <a:fld id="{254ADD89-0520-0740-87A6-E293098F0A9E}" type="slidenum">
              <a:rPr lang="en-US" smtClean="0"/>
              <a:t>11</a:t>
            </a:fld>
            <a:endParaRPr lang="en-US"/>
          </a:p>
        </p:txBody>
      </p:sp>
    </p:spTree>
    <p:extLst>
      <p:ext uri="{BB962C8B-B14F-4D97-AF65-F5344CB8AC3E}">
        <p14:creationId xmlns:p14="http://schemas.microsoft.com/office/powerpoint/2010/main" val="359834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A03A6-1095-EE45-9D52-5C0191494A5E}" type="slidenum">
              <a:rPr lang="en-US" smtClean="0"/>
              <a:t>12</a:t>
            </a:fld>
            <a:endParaRPr lang="en-US"/>
          </a:p>
        </p:txBody>
      </p:sp>
    </p:spTree>
    <p:extLst>
      <p:ext uri="{BB962C8B-B14F-4D97-AF65-F5344CB8AC3E}">
        <p14:creationId xmlns:p14="http://schemas.microsoft.com/office/powerpoint/2010/main" val="124366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April 2024</a:t>
            </a:r>
          </a:p>
          <a:p>
            <a:endParaRPr lang="en-US" dirty="0"/>
          </a:p>
          <a:p>
            <a:endParaRPr lang="en-US" dirty="0"/>
          </a:p>
          <a:p>
            <a:r>
              <a:rPr lang="en-US" dirty="0"/>
              <a:t>BCT gate expansion – added 14 gates to bring the total to 29 entrance gates, plus we added a trouble ticket area, temporary security TWIC check lanes, and new scales.  This work has improved the entrance traffic flow.</a:t>
            </a:r>
          </a:p>
          <a:p>
            <a:endParaRPr lang="en-US" dirty="0"/>
          </a:p>
          <a:p>
            <a:r>
              <a:rPr lang="en-US" dirty="0"/>
              <a:t>In July 2023 Port Houston received 3 new STS cranes. These will be able to facilitate working 15,000 TEU sized vessels we expect to call Houston once Project 11 is complete. The fleet now has 29 STS cranes and 116 RTGs.</a:t>
            </a:r>
          </a:p>
        </p:txBody>
      </p:sp>
      <p:sp>
        <p:nvSpPr>
          <p:cNvPr id="4" name="Slide Number Placeholder 3"/>
          <p:cNvSpPr>
            <a:spLocks noGrp="1"/>
          </p:cNvSpPr>
          <p:nvPr>
            <p:ph type="sldNum" sz="quarter" idx="5"/>
          </p:nvPr>
        </p:nvSpPr>
        <p:spPr/>
        <p:txBody>
          <a:bodyPr/>
          <a:lstStyle/>
          <a:p>
            <a:fld id="{478A03A6-1095-EE45-9D52-5C0191494A5E}" type="slidenum">
              <a:rPr lang="en-US" smtClean="0"/>
              <a:t>13</a:t>
            </a:fld>
            <a:endParaRPr lang="en-US"/>
          </a:p>
        </p:txBody>
      </p:sp>
    </p:spTree>
    <p:extLst>
      <p:ext uri="{BB962C8B-B14F-4D97-AF65-F5344CB8AC3E}">
        <p14:creationId xmlns:p14="http://schemas.microsoft.com/office/powerpoint/2010/main" val="888467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April 2024</a:t>
            </a:r>
          </a:p>
          <a:p>
            <a:endParaRPr lang="en-US" dirty="0"/>
          </a:p>
          <a:p>
            <a:r>
              <a:rPr lang="en-US" dirty="0"/>
              <a:t>Equipment </a:t>
            </a:r>
            <a:r>
              <a:rPr lang="en-US" sz="1800" dirty="0">
                <a:effectLst/>
                <a:latin typeface="Calibri" panose="020F0502020204030204" pitchFamily="34" charset="0"/>
                <a:ea typeface="Calibri" panose="020F0502020204030204" pitchFamily="34" charset="0"/>
              </a:rPr>
              <a:t>recap for 2024:</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RTG Cranes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7 units arriving at BCT on 3/2.</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6 units arriving at BPT first week in April.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6 units arriving at BPT late April/early May.</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5 units arriving at BCT late November/ early December.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12 units to be ordered by August.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STS Cranes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3 units arriving at BPT late July/early August.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8 units (4 for BCT and 4 for BPT) to be ordered in August.</a:t>
            </a:r>
          </a:p>
          <a:p>
            <a:endParaRPr lang="en-US" dirty="0"/>
          </a:p>
        </p:txBody>
      </p:sp>
      <p:sp>
        <p:nvSpPr>
          <p:cNvPr id="4" name="Slide Number Placeholder 3"/>
          <p:cNvSpPr>
            <a:spLocks noGrp="1"/>
          </p:cNvSpPr>
          <p:nvPr>
            <p:ph type="sldNum" sz="quarter" idx="5"/>
          </p:nvPr>
        </p:nvSpPr>
        <p:spPr/>
        <p:txBody>
          <a:bodyPr/>
          <a:lstStyle/>
          <a:p>
            <a:fld id="{478A03A6-1095-EE45-9D52-5C0191494A5E}" type="slidenum">
              <a:rPr lang="en-US" smtClean="0"/>
              <a:t>14</a:t>
            </a:fld>
            <a:endParaRPr lang="en-US"/>
          </a:p>
        </p:txBody>
      </p:sp>
    </p:spTree>
    <p:extLst>
      <p:ext uri="{BB962C8B-B14F-4D97-AF65-F5344CB8AC3E}">
        <p14:creationId xmlns:p14="http://schemas.microsoft.com/office/powerpoint/2010/main" val="217188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A03A6-1095-EE45-9D52-5C0191494A5E}" type="slidenum">
              <a:rPr lang="en-US" smtClean="0"/>
              <a:t>15</a:t>
            </a:fld>
            <a:endParaRPr lang="en-US"/>
          </a:p>
        </p:txBody>
      </p:sp>
    </p:spTree>
    <p:extLst>
      <p:ext uri="{BB962C8B-B14F-4D97-AF65-F5344CB8AC3E}">
        <p14:creationId xmlns:p14="http://schemas.microsoft.com/office/powerpoint/2010/main" val="408818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366E"/>
              </a:solidFill>
            </a:endParaRPr>
          </a:p>
          <a:p>
            <a:pPr marL="171450" indent="-171450">
              <a:buFont typeface="Arial" panose="020B0604020202020204" pitchFamily="34" charset="0"/>
              <a:buChar char="•"/>
            </a:pPr>
            <a:r>
              <a:rPr lang="en-US" sz="1200" dirty="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dirty="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dirty="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dirty="0">
                <a:solidFill>
                  <a:srgbClr val="00366E"/>
                </a:solidFill>
              </a:rPr>
              <a:t>Port Houston is continuing to provide training, mentorship, networking and development assistance to all S/MWBEs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4ADD89-0520-0740-87A6-E293098F0A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72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24" tIns="46662" rIns="93324" bIns="46662">
            <a:normAutofit/>
          </a:bodyPr>
          <a:lstStyle/>
          <a:p>
            <a:endParaRPr/>
          </a:p>
        </p:txBody>
      </p:sp>
    </p:spTree>
    <p:extLst>
      <p:ext uri="{BB962C8B-B14F-4D97-AF65-F5344CB8AC3E}">
        <p14:creationId xmlns:p14="http://schemas.microsoft.com/office/powerpoint/2010/main" val="4161903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8A03A6-1095-EE45-9D52-5C0191494A5E}" type="slidenum">
              <a:rPr lang="en-US" smtClean="0"/>
              <a:t>19</a:t>
            </a:fld>
            <a:endParaRPr lang="en-US"/>
          </a:p>
        </p:txBody>
      </p:sp>
    </p:spTree>
    <p:extLst>
      <p:ext uri="{BB962C8B-B14F-4D97-AF65-F5344CB8AC3E}">
        <p14:creationId xmlns:p14="http://schemas.microsoft.com/office/powerpoint/2010/main" val="417575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a:solidFill>
                  <a:schemeClr val="tx1"/>
                </a:solidFill>
                <a:effectLst/>
                <a:latin typeface="+mn-lt"/>
                <a:ea typeface="+mn-ea"/>
                <a:cs typeface="+mn-cs"/>
              </a:rPr>
              <a:t>How things have changed with the Houston Ship Channel?  </a:t>
            </a:r>
          </a:p>
          <a:p>
            <a:pPr marL="171450" lvl="0" indent="-171450">
              <a:buFont typeface="Arial" panose="020B0604020202020204" pitchFamily="34" charset="0"/>
              <a:buChar char="•"/>
            </a:pP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I love this saying: “No channel, no port; no port, no cargo; no cargo, no commerce; no commerce, no jobs.” That’s how important the Houston Ship Channel is today.</a:t>
            </a:r>
            <a:endParaRPr lang="en-US" sz="1200" i="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3</a:t>
            </a:fld>
            <a:endParaRPr lang="en-US"/>
          </a:p>
        </p:txBody>
      </p:sp>
    </p:spTree>
    <p:extLst>
      <p:ext uri="{BB962C8B-B14F-4D97-AF65-F5344CB8AC3E}">
        <p14:creationId xmlns:p14="http://schemas.microsoft.com/office/powerpoint/2010/main" val="285807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Let’s talk a little bit about why the Houston Ship Channel is so important. The Houston Ship Channel is 52 miles long, supports more than 200 facilities located alongside it, and is the busiest waterway in the world. </a:t>
            </a:r>
          </a:p>
          <a:p>
            <a:pPr marL="171450" lvl="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The Houston Ship Channel and the industries along it support nearly 1.54 million jobs in Texas and 3.37 million jobs nationwide, and economic activity totaling $439 billion in Texas, which is 19% percent of Texas’ total gross domestic product (GDP).</a:t>
            </a:r>
          </a:p>
          <a:p>
            <a:pPr marL="171450" lvl="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This port has an economic impact of nearly $906 billion across the United States. </a:t>
            </a:r>
          </a:p>
          <a:p>
            <a:pPr marL="0" lvl="0" indent="0">
              <a:buFont typeface="Arial" panose="020B0604020202020204" pitchFamily="34" charset="0"/>
              <a:buNone/>
            </a:pP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54ADD89-0520-0740-87A6-E293098F0A9E}" type="slidenum">
              <a:rPr lang="en-US" smtClean="0"/>
              <a:t>4</a:t>
            </a:fld>
            <a:endParaRPr lang="en-US"/>
          </a:p>
        </p:txBody>
      </p:sp>
    </p:spTree>
    <p:extLst>
      <p:ext uri="{BB962C8B-B14F-4D97-AF65-F5344CB8AC3E}">
        <p14:creationId xmlns:p14="http://schemas.microsoft.com/office/powerpoint/2010/main" val="304318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There’s been growth all along the channel, and that growth is expected to continue.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Houston’s port is ranked number 1 for waterborne tonnage. That’s huge.  We also are number one for foreign waterborne tonnage and in number of vessel transits.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Companies along the ship channel have invested more than $50 billion in recent years, triggering increased polyethylene resin manufacturing, and those resins move across Port Houston’s docks to be exported overseas to be made into consumer goods.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From 2009 to 2019, international exports from the industries along the Houston Ship  Channel grew 50% faster than U.S. waterborne export tonnage overall.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Texas is the number 1 export state and the greater Houston area is the number one export region.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Imports are growing too, as the population in Houston and Texas continues to expand and demand for e-commerce and household goods, building materials and food and beverage increases. That is attracting more and more distribution centers like those for big retailers like IKEA, Ross, and 5 Below.</a:t>
            </a:r>
          </a:p>
          <a:p>
            <a:endParaRPr lang="en-US" dirty="0"/>
          </a:p>
        </p:txBody>
      </p:sp>
      <p:sp>
        <p:nvSpPr>
          <p:cNvPr id="4" name="Slide Number Placeholder 3"/>
          <p:cNvSpPr>
            <a:spLocks noGrp="1"/>
          </p:cNvSpPr>
          <p:nvPr>
            <p:ph type="sldNum" sz="quarter" idx="5"/>
          </p:nvPr>
        </p:nvSpPr>
        <p:spPr/>
        <p:txBody>
          <a:bodyPr/>
          <a:lstStyle/>
          <a:p>
            <a:fld id="{254ADD89-0520-0740-87A6-E293098F0A9E}" type="slidenum">
              <a:rPr lang="en-US" smtClean="0"/>
              <a:t>5</a:t>
            </a:fld>
            <a:endParaRPr lang="en-US"/>
          </a:p>
        </p:txBody>
      </p:sp>
    </p:spTree>
    <p:extLst>
      <p:ext uri="{BB962C8B-B14F-4D97-AF65-F5344CB8AC3E}">
        <p14:creationId xmlns:p14="http://schemas.microsoft.com/office/powerpoint/2010/main" val="110904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Houston is also number one in the nation for steel and handles 73% of all containers that come to the U.S. Gulf of Mexico.</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we are the busiest U.S. port - with more than 8,300 deep draft ship calls annually, vessel traffic in our port is equivalent to the ports of Los Angeles, Long Beach, and NY/NJ combined.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Those ship calls translate into more than 20,000 transits in, out and within the port.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 to it more than 200,000 barge moves each year and the Houston Ship Channel is the most active and productive economic engine in the country, serving the fastest growing population and state in the country.</a:t>
            </a:r>
          </a:p>
          <a:p>
            <a:endParaRPr lang="en-US" dirty="0"/>
          </a:p>
        </p:txBody>
      </p:sp>
      <p:sp>
        <p:nvSpPr>
          <p:cNvPr id="4" name="Slide Number Placeholder 3"/>
          <p:cNvSpPr>
            <a:spLocks noGrp="1"/>
          </p:cNvSpPr>
          <p:nvPr>
            <p:ph type="sldNum" sz="quarter" idx="5"/>
          </p:nvPr>
        </p:nvSpPr>
        <p:spPr/>
        <p:txBody>
          <a:bodyPr/>
          <a:lstStyle/>
          <a:p>
            <a:fld id="{254ADD89-0520-0740-87A6-E293098F0A9E}" type="slidenum">
              <a:rPr lang="en-US" smtClean="0"/>
              <a:t>6</a:t>
            </a:fld>
            <a:endParaRPr lang="en-US"/>
          </a:p>
        </p:txBody>
      </p:sp>
    </p:spTree>
    <p:extLst>
      <p:ext uri="{BB962C8B-B14F-4D97-AF65-F5344CB8AC3E}">
        <p14:creationId xmlns:p14="http://schemas.microsoft.com/office/powerpoint/2010/main" val="152328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ym typeface="Wingdings" panose="05000000000000000000" pitchFamily="2" charset="2"/>
              </a:rPr>
              <a:t>Liquid Bulk (71%), Containerized (15%), General Cargo (8%), Project Cargo (4%), Dry Bulk (3%)</a:t>
            </a:r>
            <a:endParaRPr lang="en-US" sz="1200" b="1" dirty="0"/>
          </a:p>
          <a:p>
            <a:endParaRPr lang="en-US" sz="1200" b="0" dirty="0"/>
          </a:p>
          <a:p>
            <a:r>
              <a:rPr lang="en-US" sz="1200" b="0" dirty="0"/>
              <a:t>Port Houston operates 2 container terminals and leases 6 general cargo  terminals along the channel, but there are nearly 200 private companies along the channel as well.   </a:t>
            </a:r>
          </a:p>
          <a:p>
            <a:endParaRPr lang="en-US" sz="1200" b="0" dirty="0"/>
          </a:p>
          <a:p>
            <a:r>
              <a:rPr lang="en-US" sz="1200" b="0" dirty="0"/>
              <a:t>The majority of the products moving through these private terminals is liquid bulk such as Oil, refined gasoline, and other chemical products making up about 74% of the total tonnage .    </a:t>
            </a:r>
          </a:p>
          <a:p>
            <a:endParaRPr lang="en-US" b="0" dirty="0"/>
          </a:p>
        </p:txBody>
      </p:sp>
      <p:sp>
        <p:nvSpPr>
          <p:cNvPr id="4" name="Slide Number Placeholder 3"/>
          <p:cNvSpPr>
            <a:spLocks noGrp="1"/>
          </p:cNvSpPr>
          <p:nvPr>
            <p:ph type="sldNum" sz="quarter" idx="5"/>
          </p:nvPr>
        </p:nvSpPr>
        <p:spPr/>
        <p:txBody>
          <a:bodyPr/>
          <a:lstStyle/>
          <a:p>
            <a:fld id="{254ADD89-0520-0740-87A6-E293098F0A9E}" type="slidenum">
              <a:rPr lang="en-US" smtClean="0"/>
              <a:t>7</a:t>
            </a:fld>
            <a:endParaRPr lang="en-US"/>
          </a:p>
        </p:txBody>
      </p:sp>
    </p:spTree>
    <p:extLst>
      <p:ext uri="{BB962C8B-B14F-4D97-AF65-F5344CB8AC3E}">
        <p14:creationId xmlns:p14="http://schemas.microsoft.com/office/powerpoint/2010/main" val="192227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a:t>
            </a:r>
          </a:p>
        </p:txBody>
      </p:sp>
      <p:sp>
        <p:nvSpPr>
          <p:cNvPr id="4" name="Slide Number Placeholder 3"/>
          <p:cNvSpPr>
            <a:spLocks noGrp="1"/>
          </p:cNvSpPr>
          <p:nvPr>
            <p:ph type="sldNum" sz="quarter" idx="5"/>
          </p:nvPr>
        </p:nvSpPr>
        <p:spPr/>
        <p:txBody>
          <a:bodyPr/>
          <a:lstStyle/>
          <a:p>
            <a:fld id="{254ADD89-0520-0740-87A6-E293098F0A9E}" type="slidenum">
              <a:rPr lang="en-US" smtClean="0"/>
              <a:t>8</a:t>
            </a:fld>
            <a:endParaRPr lang="en-US"/>
          </a:p>
        </p:txBody>
      </p:sp>
    </p:spTree>
    <p:extLst>
      <p:ext uri="{BB962C8B-B14F-4D97-AF65-F5344CB8AC3E}">
        <p14:creationId xmlns:p14="http://schemas.microsoft.com/office/powerpoint/2010/main" val="94962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i="0" kern="1200">
                <a:solidFill>
                  <a:schemeClr val="tx1"/>
                </a:solidFill>
                <a:effectLst/>
                <a:latin typeface="+mn-lt"/>
                <a:ea typeface="+mn-ea"/>
                <a:cs typeface="+mn-cs"/>
              </a:rPr>
              <a:t>The Port of Houston Authority, known as Port Houston, is an Autonomous Subdivision of the State of Texas</a:t>
            </a:r>
          </a:p>
          <a:p>
            <a:pPr marL="171450" lvl="0" indent="-171450">
              <a:buFont typeface="Arial" panose="020B0604020202020204" pitchFamily="34" charset="0"/>
              <a:buChar char="•"/>
            </a:pP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Port Houston owns and operates the public wharves and terminals in the Houston Ship Channel. This includes two container terminals.</a:t>
            </a:r>
          </a:p>
          <a:p>
            <a:pPr marL="171450" lvl="0" indent="-171450">
              <a:buFont typeface="Arial" panose="020B0604020202020204" pitchFamily="34" charset="0"/>
              <a:buChar char="•"/>
            </a:pPr>
            <a:endParaRPr lang="en-US" sz="1200" i="1"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i="0" kern="1200">
                <a:solidFill>
                  <a:schemeClr val="tx1"/>
                </a:solidFill>
                <a:effectLst/>
                <a:latin typeface="+mn-lt"/>
                <a:ea typeface="+mn-ea"/>
                <a:cs typeface="+mn-cs"/>
              </a:rPr>
              <a:t>We are also the advocate and a strategic leader of the Houston Ship Channel. It is a federal waterway, and the government has designated Port Houston to care for and manage it. </a:t>
            </a:r>
          </a:p>
          <a:p>
            <a:pPr marL="0" lvl="0" indent="0">
              <a:buFont typeface="Arial" panose="020B0604020202020204" pitchFamily="34" charset="0"/>
              <a:buNone/>
            </a:pPr>
            <a:endParaRPr lang="en-US" sz="1200" i="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54ADD89-0520-0740-87A6-E293098F0A9E}" type="slidenum">
              <a:rPr lang="en-US" smtClean="0"/>
              <a:t>9</a:t>
            </a:fld>
            <a:endParaRPr lang="en-US"/>
          </a:p>
        </p:txBody>
      </p:sp>
    </p:spTree>
    <p:extLst>
      <p:ext uri="{BB962C8B-B14F-4D97-AF65-F5344CB8AC3E}">
        <p14:creationId xmlns:p14="http://schemas.microsoft.com/office/powerpoint/2010/main" val="55572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Port Houston operates, manages and oversees a total of 7 facilities.</a:t>
            </a:r>
            <a:endParaRPr lang="en-US" dirty="0"/>
          </a:p>
          <a:p>
            <a:endParaRPr lang="en-US" dirty="0"/>
          </a:p>
        </p:txBody>
      </p:sp>
      <p:sp>
        <p:nvSpPr>
          <p:cNvPr id="4" name="Slide Number Placeholder 3"/>
          <p:cNvSpPr>
            <a:spLocks noGrp="1"/>
          </p:cNvSpPr>
          <p:nvPr>
            <p:ph type="sldNum" sz="quarter" idx="5"/>
          </p:nvPr>
        </p:nvSpPr>
        <p:spPr/>
        <p:txBody>
          <a:bodyPr/>
          <a:lstStyle/>
          <a:p>
            <a:fld id="{254ADD89-0520-0740-87A6-E293098F0A9E}" type="slidenum">
              <a:rPr lang="en-US" smtClean="0"/>
              <a:t>10</a:t>
            </a:fld>
            <a:endParaRPr lang="en-US"/>
          </a:p>
        </p:txBody>
      </p:sp>
    </p:spTree>
    <p:extLst>
      <p:ext uri="{BB962C8B-B14F-4D97-AF65-F5344CB8AC3E}">
        <p14:creationId xmlns:p14="http://schemas.microsoft.com/office/powerpoint/2010/main" val="3112591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30DB7621-BC3D-884A-A97D-B262127A0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98266A-EF48-4237-B792-BEE495DBFAE4}"/>
              </a:ext>
            </a:extLst>
          </p:cNvPr>
          <p:cNvSpPr>
            <a:spLocks noGrp="1"/>
          </p:cNvSpPr>
          <p:nvPr>
            <p:ph type="title" hasCustomPrompt="1"/>
          </p:nvPr>
        </p:nvSpPr>
        <p:spPr>
          <a:xfrm>
            <a:off x="838200" y="2369119"/>
            <a:ext cx="10515600" cy="2119762"/>
          </a:xfrm>
          <a:prstGeom prst="rect">
            <a:avLst/>
          </a:prstGeom>
        </p:spPr>
        <p:txBody>
          <a:bodyPr>
            <a:noAutofit/>
          </a:bodyPr>
          <a:lstStyle>
            <a:lvl1pPr>
              <a:defRPr sz="8000" b="0" i="0">
                <a:solidFill>
                  <a:srgbClr val="C1862E"/>
                </a:solidFill>
                <a:latin typeface="Arial" panose="020B0604020202020204" pitchFamily="34" charset="0"/>
              </a:defRPr>
            </a:lvl1pPr>
          </a:lstStyle>
          <a:p>
            <a:r>
              <a:rPr lang="en-US"/>
              <a:t>CLICK TO ADD TITLE</a:t>
            </a:r>
          </a:p>
        </p:txBody>
      </p:sp>
      <p:sp>
        <p:nvSpPr>
          <p:cNvPr id="9" name="Subtitle 2">
            <a:extLst>
              <a:ext uri="{FF2B5EF4-FFF2-40B4-BE49-F238E27FC236}">
                <a16:creationId xmlns:a16="http://schemas.microsoft.com/office/drawing/2014/main" id="{29CE9EC7-9770-4C11-AAA4-FF811175BA2C}"/>
              </a:ext>
            </a:extLst>
          </p:cNvPr>
          <p:cNvSpPr>
            <a:spLocks noGrp="1"/>
          </p:cNvSpPr>
          <p:nvPr>
            <p:ph type="subTitle" idx="1" hasCustomPrompt="1"/>
          </p:nvPr>
        </p:nvSpPr>
        <p:spPr>
          <a:xfrm>
            <a:off x="838200" y="4030304"/>
            <a:ext cx="9144000" cy="917154"/>
          </a:xfrm>
          <a:prstGeom prst="rect">
            <a:avLst/>
          </a:prstGeom>
        </p:spPr>
        <p:txBody>
          <a:bodyPr>
            <a:normAutofit/>
          </a:bodyPr>
          <a:lstStyle>
            <a:lvl1pPr marL="0" indent="0" algn="l">
              <a:buNone/>
              <a:defRPr sz="2000" b="1" i="0" spc="300">
                <a:solidFill>
                  <a:srgbClr val="E0E0D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71489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hip and call out sta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60CA503-838E-2B4E-AB5B-00C9359C72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59371AE-5302-41CF-8307-72C2FF5AB90A}"/>
              </a:ext>
            </a:extLst>
          </p:cNvPr>
          <p:cNvSpPr/>
          <p:nvPr userDrawn="1"/>
        </p:nvSpPr>
        <p:spPr>
          <a:xfrm>
            <a:off x="5279666" y="3768919"/>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solidFill>
                <a:schemeClr val="bg1"/>
              </a:solidFill>
              <a:latin typeface="Arial" panose="020B0604020202020204" pitchFamily="34" charset="0"/>
            </a:endParaRPr>
          </a:p>
        </p:txBody>
      </p:sp>
      <p:sp>
        <p:nvSpPr>
          <p:cNvPr id="6" name="Text Placeholder 5">
            <a:extLst>
              <a:ext uri="{FF2B5EF4-FFF2-40B4-BE49-F238E27FC236}">
                <a16:creationId xmlns:a16="http://schemas.microsoft.com/office/drawing/2014/main" id="{BC06F32A-490D-44BB-A53D-D8B65F2C5AC1}"/>
              </a:ext>
            </a:extLst>
          </p:cNvPr>
          <p:cNvSpPr>
            <a:spLocks noGrp="1"/>
          </p:cNvSpPr>
          <p:nvPr>
            <p:ph type="body" sz="quarter" idx="14" hasCustomPrompt="1"/>
          </p:nvPr>
        </p:nvSpPr>
        <p:spPr>
          <a:xfrm>
            <a:off x="5422901" y="4054475"/>
            <a:ext cx="2251964" cy="2043113"/>
          </a:xfrm>
          <a:prstGeom prst="rect">
            <a:avLst/>
          </a:prstGeom>
        </p:spPr>
        <p:txBody>
          <a:bodyPr/>
          <a:lstStyle>
            <a:lvl1pPr marL="0" indent="0">
              <a:buNone/>
              <a:defRPr b="0" i="0">
                <a:solidFill>
                  <a:schemeClr val="bg1"/>
                </a:solidFill>
                <a:latin typeface="Arial" panose="020B0604020202020204" pitchFamily="34" charset="0"/>
              </a:defRPr>
            </a:lvl1pPr>
          </a:lstStyle>
          <a:p>
            <a:pPr algn="ctr"/>
            <a:r>
              <a:rPr lang="en-US" sz="2800" b="1">
                <a:solidFill>
                  <a:schemeClr val="bg1"/>
                </a:solidFill>
                <a:latin typeface="HelveticaNeueLT Std Blk"/>
              </a:rPr>
              <a:t>Call out</a:t>
            </a:r>
            <a:br>
              <a:rPr lang="en-US" sz="2800" b="1">
                <a:solidFill>
                  <a:schemeClr val="bg1"/>
                </a:solidFill>
                <a:latin typeface="HelveticaNeueLT Std Blk"/>
              </a:rPr>
            </a:br>
            <a:r>
              <a:rPr lang="en-US" sz="2800" b="1">
                <a:solidFill>
                  <a:schemeClr val="bg1"/>
                </a:solidFill>
                <a:latin typeface="HelveticaNeueLT Std Blk"/>
              </a:rPr>
              <a:t>stat here</a:t>
            </a:r>
          </a:p>
          <a:p>
            <a:pPr algn="ctr"/>
            <a:r>
              <a:rPr lang="en-US" sz="2800">
                <a:solidFill>
                  <a:schemeClr val="bg1"/>
                </a:solidFill>
                <a:latin typeface="HelveticaNeueLT Std Lt" panose="020B0403020202020204" pitchFamily="34" charset="0"/>
              </a:rPr>
              <a:t>place text here</a:t>
            </a:r>
            <a:endParaRPr lang="en-US"/>
          </a:p>
        </p:txBody>
      </p:sp>
      <p:sp>
        <p:nvSpPr>
          <p:cNvPr id="10" name="Text Placeholder 7">
            <a:extLst>
              <a:ext uri="{FF2B5EF4-FFF2-40B4-BE49-F238E27FC236}">
                <a16:creationId xmlns:a16="http://schemas.microsoft.com/office/drawing/2014/main" id="{7F6095F4-E937-464F-8E91-D051329796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F2E65CB-79A5-964A-995A-B24A204BB49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4718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ug and container shi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6EE57D-F1BA-C143-9524-04772CDF4B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90FD7E4F-2140-2242-A7F6-5836CFD574F7}"/>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EF3BFA5-AC58-BD49-AE3F-C7CD4DEF80DE}"/>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092924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ject carg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21A474-20D0-CA47-9D2A-1AC18CD7B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E3DFDF53-9CA4-C34F-A6F6-20E16AD5B48B}"/>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570CA82E-AB84-4744-B95A-86834D42C3D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137435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iners sunse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DEBAC6-D12C-6646-BC33-DC44AC6DFD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10C6469A-8C09-4A49-9DD4-2C63F240426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46B1711C-0977-094B-BC6B-B72674518D37}"/>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9599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rning Basi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E08001-6AD1-A446-B0C1-A04589917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B78E7674-0F83-0347-9484-850A9F5EE91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7BB69D0-5869-2640-8BEC-FA61F09CE2CA}"/>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973097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WBE">
    <p:spTree>
      <p:nvGrpSpPr>
        <p:cNvPr id="1" name=""/>
        <p:cNvGrpSpPr/>
        <p:nvPr/>
      </p:nvGrpSpPr>
      <p:grpSpPr>
        <a:xfrm>
          <a:off x="0" y="0"/>
          <a:ext cx="0" cy="0"/>
          <a:chOff x="0" y="0"/>
          <a:chExt cx="0" cy="0"/>
        </a:xfrm>
      </p:grpSpPr>
      <p:pic>
        <p:nvPicPr>
          <p:cNvPr id="13" name="Picture 12" descr="A picture containing person, person&#10;&#10;Description automatically generated">
            <a:extLst>
              <a:ext uri="{FF2B5EF4-FFF2-40B4-BE49-F238E27FC236}">
                <a16:creationId xmlns:a16="http://schemas.microsoft.com/office/drawing/2014/main" id="{53D69172-8701-6E49-87C4-48682D99C0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1299D6D3-0CEA-E649-912E-585BD7235F4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1BB65DD-89DE-A54D-B6AB-CD679675E03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262127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siness Equity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C8CECCC3-87B8-4E43-A4B3-D966AC33E1A1}"/>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D8E11AD-D9FB-014D-845A-3E53BC998180}"/>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16395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sk Management">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43C39C05-874E-9B4A-A9CB-6BAE911B1C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F5DD079A-3189-874C-B7AB-F8E9875D18AB}"/>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084776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fet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905" r="34199" b="5905"/>
          <a:stretch/>
        </p:blipFill>
        <p:spPr>
          <a:xfrm>
            <a:off x="6066182" y="1"/>
            <a:ext cx="6125818" cy="5476460"/>
          </a:xfrm>
          <a:prstGeom prst="rect">
            <a:avLst/>
          </a:prstGeom>
        </p:spPr>
      </p:pic>
      <p:sp>
        <p:nvSpPr>
          <p:cNvPr id="10" name="Text Placeholder 7">
            <a:extLst>
              <a:ext uri="{FF2B5EF4-FFF2-40B4-BE49-F238E27FC236}">
                <a16:creationId xmlns:a16="http://schemas.microsoft.com/office/drawing/2014/main" id="{B7ADB185-038F-BC48-A6E5-125A622A4B8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498FCED5-7634-A846-8D26-EF6CA49A3F1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00923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fety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4" r="24630"/>
          <a:stretch/>
        </p:blipFill>
        <p:spPr>
          <a:xfrm>
            <a:off x="6066182" y="1"/>
            <a:ext cx="6125818" cy="5476460"/>
          </a:xfrm>
          <a:prstGeom prst="rect">
            <a:avLst/>
          </a:prstGeom>
        </p:spPr>
      </p:pic>
      <p:sp>
        <p:nvSpPr>
          <p:cNvPr id="10" name="Text Placeholder 7">
            <a:extLst>
              <a:ext uri="{FF2B5EF4-FFF2-40B4-BE49-F238E27FC236}">
                <a16:creationId xmlns:a16="http://schemas.microsoft.com/office/drawing/2014/main" id="{B4D816D1-AA01-8D48-A8C8-EC4A16F2DBC7}"/>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9820A51-17E5-2241-8C73-C6241D85816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00941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title and text">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B5DBEE1-6EBF-7C44-B4E6-77218187D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7">
            <a:extLst>
              <a:ext uri="{FF2B5EF4-FFF2-40B4-BE49-F238E27FC236}">
                <a16:creationId xmlns:a16="http://schemas.microsoft.com/office/drawing/2014/main" id="{58367799-00F3-7A49-A59D-C13BDA368D51}"/>
              </a:ext>
            </a:extLst>
          </p:cNvPr>
          <p:cNvSpPr>
            <a:spLocks noGrp="1"/>
          </p:cNvSpPr>
          <p:nvPr>
            <p:ph type="body" sz="quarter" idx="14"/>
          </p:nvPr>
        </p:nvSpPr>
        <p:spPr>
          <a:xfrm>
            <a:off x="1075944" y="2018284"/>
            <a:ext cx="10515600" cy="3800475"/>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a:solidFill>
                  <a:schemeClr val="bg1"/>
                </a:solidFill>
                <a:latin typeface="HelveticaNeueLT Std Lt" panose="020B0403020202020204" pitchFamily="34" charset="0"/>
              </a:defRPr>
            </a:lvl4pPr>
            <a:lvl5pPr>
              <a:defRPr sz="1600">
                <a:solidFill>
                  <a:schemeClr val="bg1"/>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5" name="Subtitle 2">
            <a:extLst>
              <a:ext uri="{FF2B5EF4-FFF2-40B4-BE49-F238E27FC236}">
                <a16:creationId xmlns:a16="http://schemas.microsoft.com/office/drawing/2014/main" id="{2F08D2C9-A4BF-D14F-9304-BCBF0AC9E38D}"/>
              </a:ext>
            </a:extLst>
          </p:cNvPr>
          <p:cNvSpPr>
            <a:spLocks noGrp="1"/>
          </p:cNvSpPr>
          <p:nvPr>
            <p:ph type="subTitle" idx="1" hasCustomPrompt="1"/>
          </p:nvPr>
        </p:nvSpPr>
        <p:spPr>
          <a:xfrm>
            <a:off x="1088136" y="1334245"/>
            <a:ext cx="10515600" cy="436325"/>
          </a:xfrm>
          <a:prstGeom prst="rect">
            <a:avLst/>
          </a:prstGeom>
        </p:spPr>
        <p:txBody>
          <a:bodyPr>
            <a:normAutofit/>
          </a:bodyPr>
          <a:lstStyle>
            <a:lvl1pPr marL="0" indent="0" algn="l">
              <a:buNone/>
              <a:defRPr sz="1000" b="1" i="0" spc="150" baseline="0">
                <a:solidFill>
                  <a:schemeClr val="bg1"/>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30B0C7FB-33A9-9144-8880-4A089B26B59F}"/>
              </a:ext>
            </a:extLst>
          </p:cNvPr>
          <p:cNvSpPr>
            <a:spLocks noGrp="1"/>
          </p:cNvSpPr>
          <p:nvPr>
            <p:ph type="title" hasCustomPrompt="1"/>
          </p:nvPr>
        </p:nvSpPr>
        <p:spPr>
          <a:xfrm>
            <a:off x="1075943" y="748952"/>
            <a:ext cx="10265663" cy="585294"/>
          </a:xfrm>
          <a:prstGeom prst="rect">
            <a:avLst/>
          </a:prstGeom>
        </p:spPr>
        <p:txBody>
          <a:bodyPr anchor="t" anchorCtr="0">
            <a:noAutofit/>
          </a:bodyPr>
          <a:lstStyle>
            <a:lvl1pPr>
              <a:defRPr>
                <a:solidFill>
                  <a:srgbClr val="C1862E"/>
                </a:solidFill>
              </a:defRPr>
            </a:lvl1pPr>
          </a:lstStyle>
          <a:p>
            <a:r>
              <a:rPr lang="en-US"/>
              <a:t>TITLE HERE</a:t>
            </a:r>
          </a:p>
        </p:txBody>
      </p:sp>
    </p:spTree>
    <p:extLst>
      <p:ext uri="{BB962C8B-B14F-4D97-AF65-F5344CB8AC3E}">
        <p14:creationId xmlns:p14="http://schemas.microsoft.com/office/powerpoint/2010/main" val="3533608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siness">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EB1091C8-DD3C-094C-8961-EE0B19500C70}"/>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8264ED02-C8AA-914D-89AB-48CF461A4CFA}"/>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166710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unity">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FE18C7FB-D5DA-5F43-B96A-D12276086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20AB6B44-1EA6-234B-8451-22B93F228A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4" y="0"/>
            <a:ext cx="6135756" cy="5486400"/>
          </a:xfrm>
          <a:prstGeom prst="rect">
            <a:avLst/>
          </a:prstGeom>
        </p:spPr>
      </p:pic>
      <p:sp>
        <p:nvSpPr>
          <p:cNvPr id="10" name="Text Placeholder 7">
            <a:extLst>
              <a:ext uri="{FF2B5EF4-FFF2-40B4-BE49-F238E27FC236}">
                <a16:creationId xmlns:a16="http://schemas.microsoft.com/office/drawing/2014/main" id="{F9DEB797-F1C3-1A4F-B160-BD278A369C0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0BCE48BE-7DD5-C045-97CC-D57EA82F521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508752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munity 2">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F98E9B54-6C2F-184A-A75D-1E2C52C156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boat on the water&#10;&#10;Description automatically generated with medium confidence">
            <a:extLst>
              <a:ext uri="{FF2B5EF4-FFF2-40B4-BE49-F238E27FC236}">
                <a16:creationId xmlns:a16="http://schemas.microsoft.com/office/drawing/2014/main" id="{EFA53BA5-374A-CA49-85C0-1DE2982DB2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3" y="0"/>
            <a:ext cx="6135757" cy="5482539"/>
          </a:xfrm>
          <a:prstGeom prst="rect">
            <a:avLst/>
          </a:prstGeom>
        </p:spPr>
      </p:pic>
      <p:sp>
        <p:nvSpPr>
          <p:cNvPr id="7" name="Text Placeholder 7">
            <a:extLst>
              <a:ext uri="{FF2B5EF4-FFF2-40B4-BE49-F238E27FC236}">
                <a16:creationId xmlns:a16="http://schemas.microsoft.com/office/drawing/2014/main" id="{46F29FE3-0A82-2D4C-89C5-2AA654A55ECE}"/>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9E207AF3-541C-6344-B76A-1E84CEFEE67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85249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ritime Edu">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86F631F5-0484-3543-A469-013E0E93B8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group of people standing outside a building&#10;&#10;Description automatically generated with low confidence">
            <a:extLst>
              <a:ext uri="{FF2B5EF4-FFF2-40B4-BE49-F238E27FC236}">
                <a16:creationId xmlns:a16="http://schemas.microsoft.com/office/drawing/2014/main" id="{8FB0303E-B996-4545-90CD-2032A757C1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4" y="0"/>
            <a:ext cx="6135756" cy="5486400"/>
          </a:xfrm>
          <a:prstGeom prst="rect">
            <a:avLst/>
          </a:prstGeom>
        </p:spPr>
      </p:pic>
      <p:sp>
        <p:nvSpPr>
          <p:cNvPr id="10" name="Text Placeholder 7">
            <a:extLst>
              <a:ext uri="{FF2B5EF4-FFF2-40B4-BE49-F238E27FC236}">
                <a16:creationId xmlns:a16="http://schemas.microsoft.com/office/drawing/2014/main" id="{0FF1593F-F909-424C-BE3D-5B98E8E3FD1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DB4B1958-DF50-2040-9CF6-107E3F401701}"/>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962364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vironment">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DBBBC671-9A32-B54E-A961-FAED68897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A200D74D-B1B3-E44D-AD77-24348D6FF60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7A99D6B-8B1A-4545-B7C1-7C3DCB137FE1}"/>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502910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vironment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10449015-9837-814E-A1BD-CBA61769FFE3}"/>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7B88792B-5A66-F247-9F40-7D9BD51C6EC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35018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125E9-95E5-BB4B-A12A-B86D2C73CB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55112" y="0"/>
            <a:ext cx="6136888" cy="5491942"/>
          </a:xfrm>
          <a:prstGeom prst="rect">
            <a:avLst/>
          </a:prstGeom>
        </p:spPr>
      </p:pic>
      <p:sp>
        <p:nvSpPr>
          <p:cNvPr id="9" name="Text Placeholder 7">
            <a:extLst>
              <a:ext uri="{FF2B5EF4-FFF2-40B4-BE49-F238E27FC236}">
                <a16:creationId xmlns:a16="http://schemas.microsoft.com/office/drawing/2014/main" id="{F248B8E1-AB96-2D42-ACCF-1125150F31B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E2422FED-A139-FE4F-9B6D-2A31A3FFE519}"/>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649713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ur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125E9-95E5-BB4B-A12A-B86D2C73CB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275" r="13086"/>
          <a:stretch/>
        </p:blipFill>
        <p:spPr>
          <a:xfrm>
            <a:off x="6055113" y="-14886"/>
            <a:ext cx="6136887" cy="5477256"/>
          </a:xfrm>
          <a:prstGeom prst="rect">
            <a:avLst/>
          </a:prstGeom>
        </p:spPr>
      </p:pic>
      <p:sp>
        <p:nvSpPr>
          <p:cNvPr id="9" name="Text Placeholder 7">
            <a:extLst>
              <a:ext uri="{FF2B5EF4-FFF2-40B4-BE49-F238E27FC236}">
                <a16:creationId xmlns:a16="http://schemas.microsoft.com/office/drawing/2014/main" id="{DB38120C-8539-9A42-B074-55574532347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AC34F58-F767-2E45-A5D3-4086AAC3909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981390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_Contact Info">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EE192BB9-6981-744C-A328-D5A178EA7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E9D90E2F-19E9-304C-BC28-5497A17D7AF4}"/>
              </a:ext>
            </a:extLst>
          </p:cNvPr>
          <p:cNvCxnSpPr>
            <a:cxnSpLocks/>
          </p:cNvCxnSpPr>
          <p:nvPr userDrawn="1"/>
        </p:nvCxnSpPr>
        <p:spPr>
          <a:xfrm>
            <a:off x="1093304" y="4913376"/>
            <a:ext cx="682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9EE45A-2D53-EB4B-9130-0A48A9F06B9A}"/>
              </a:ext>
            </a:extLst>
          </p:cNvPr>
          <p:cNvSpPr>
            <a:spLocks noGrp="1"/>
          </p:cNvSpPr>
          <p:nvPr>
            <p:ph type="title" hasCustomPrompt="1"/>
          </p:nvPr>
        </p:nvSpPr>
        <p:spPr>
          <a:xfrm>
            <a:off x="1093304" y="2655067"/>
            <a:ext cx="10301028" cy="1325563"/>
          </a:xfrm>
          <a:prstGeom prst="rect">
            <a:avLst/>
          </a:prstGeom>
        </p:spPr>
        <p:txBody>
          <a:bodyPr>
            <a:noAutofit/>
          </a:bodyPr>
          <a:lstStyle>
            <a:lvl1pPr>
              <a:defRPr sz="8000">
                <a:solidFill>
                  <a:srgbClr val="C1862E"/>
                </a:solidFill>
              </a:defRPr>
            </a:lvl1pPr>
          </a:lstStyle>
          <a:p>
            <a:r>
              <a:rPr lang="en-US"/>
              <a:t>THANK YOU</a:t>
            </a:r>
          </a:p>
        </p:txBody>
      </p:sp>
      <p:sp>
        <p:nvSpPr>
          <p:cNvPr id="14" name="Text Placeholder 13">
            <a:extLst>
              <a:ext uri="{FF2B5EF4-FFF2-40B4-BE49-F238E27FC236}">
                <a16:creationId xmlns:a16="http://schemas.microsoft.com/office/drawing/2014/main" id="{DBAA8A66-0BD1-0D44-AB9A-E9299C78BCDD}"/>
              </a:ext>
            </a:extLst>
          </p:cNvPr>
          <p:cNvSpPr>
            <a:spLocks noGrp="1"/>
          </p:cNvSpPr>
          <p:nvPr>
            <p:ph type="body" sz="quarter" idx="10" hasCustomPrompt="1"/>
          </p:nvPr>
        </p:nvSpPr>
        <p:spPr>
          <a:xfrm>
            <a:off x="1063971" y="5243298"/>
            <a:ext cx="5327650" cy="420844"/>
          </a:xfrm>
          <a:prstGeom prst="rect">
            <a:avLst/>
          </a:prstGeom>
        </p:spPr>
        <p:txBody>
          <a:bodyPr/>
          <a:lstStyle>
            <a:lvl1pPr marL="0" indent="0">
              <a:buNone/>
              <a:defRPr sz="1800" b="1" i="0">
                <a:solidFill>
                  <a:schemeClr val="bg1"/>
                </a:solidFill>
                <a:latin typeface="Arial Black" panose="020B0604020202020204" pitchFamily="34" charset="0"/>
              </a:defRPr>
            </a:lvl1pPr>
            <a:lvl2pPr marL="457200" indent="0">
              <a:buNone/>
              <a:defRPr b="0" i="0">
                <a:solidFill>
                  <a:schemeClr val="bg1"/>
                </a:solidFill>
                <a:latin typeface="HelveticaNeueLT Std Lt" panose="020B0403020202020204" pitchFamily="34" charset="0"/>
              </a:defRPr>
            </a:lvl2pPr>
            <a:lvl3pPr marL="914400" indent="0">
              <a:buNone/>
              <a:defRPr b="0" i="0">
                <a:solidFill>
                  <a:schemeClr val="bg1"/>
                </a:solidFill>
                <a:latin typeface="HelveticaNeueLT Std Lt" panose="020B0403020202020204" pitchFamily="34" charset="0"/>
              </a:defRPr>
            </a:lvl3pPr>
            <a:lvl4pPr marL="1371600" indent="0">
              <a:buNone/>
              <a:defRPr b="0" i="0">
                <a:solidFill>
                  <a:schemeClr val="bg1"/>
                </a:solidFill>
                <a:latin typeface="HelveticaNeueLT Std Lt" panose="020B0403020202020204" pitchFamily="34" charset="0"/>
              </a:defRPr>
            </a:lvl4pPr>
            <a:lvl5pPr marL="1828800" indent="0">
              <a:buNone/>
              <a:defRPr b="0" i="0">
                <a:solidFill>
                  <a:schemeClr val="bg1"/>
                </a:solidFill>
                <a:latin typeface="HelveticaNeueLT Std Lt" panose="020B0403020202020204" pitchFamily="34" charset="0"/>
              </a:defRPr>
            </a:lvl5pPr>
          </a:lstStyle>
          <a:p>
            <a:pPr lvl="0"/>
            <a:r>
              <a:rPr lang="en-US"/>
              <a:t>Contact Name</a:t>
            </a:r>
          </a:p>
        </p:txBody>
      </p:sp>
      <p:sp>
        <p:nvSpPr>
          <p:cNvPr id="15" name="Text Placeholder 13">
            <a:extLst>
              <a:ext uri="{FF2B5EF4-FFF2-40B4-BE49-F238E27FC236}">
                <a16:creationId xmlns:a16="http://schemas.microsoft.com/office/drawing/2014/main" id="{58E4FF62-59C8-F54B-B228-CA8111D93D8F}"/>
              </a:ext>
            </a:extLst>
          </p:cNvPr>
          <p:cNvSpPr>
            <a:spLocks noGrp="1"/>
          </p:cNvSpPr>
          <p:nvPr>
            <p:ph type="body" sz="quarter" idx="11" hasCustomPrompt="1"/>
          </p:nvPr>
        </p:nvSpPr>
        <p:spPr>
          <a:xfrm>
            <a:off x="1063971" y="5600174"/>
            <a:ext cx="5327650" cy="420844"/>
          </a:xfrm>
          <a:prstGeom prst="rect">
            <a:avLst/>
          </a:prstGeom>
        </p:spPr>
        <p:txBody>
          <a:bodyPr/>
          <a:lstStyle>
            <a:lvl1pPr marL="0" indent="0">
              <a:buNone/>
              <a:defRPr sz="1800" b="0" i="0">
                <a:solidFill>
                  <a:schemeClr val="bg1"/>
                </a:solidFill>
                <a:latin typeface="Arial" panose="020B0604020202020204" pitchFamily="34" charset="0"/>
              </a:defRPr>
            </a:lvl1pPr>
            <a:lvl2pPr marL="457200" indent="0">
              <a:buNone/>
              <a:defRPr b="0" i="0">
                <a:solidFill>
                  <a:schemeClr val="bg1"/>
                </a:solidFill>
                <a:latin typeface="HelveticaNeueLT Std Lt" panose="020B0403020202020204" pitchFamily="34" charset="0"/>
              </a:defRPr>
            </a:lvl2pPr>
            <a:lvl3pPr marL="914400" indent="0">
              <a:buNone/>
              <a:defRPr b="0" i="0">
                <a:solidFill>
                  <a:schemeClr val="bg1"/>
                </a:solidFill>
                <a:latin typeface="HelveticaNeueLT Std Lt" panose="020B0403020202020204" pitchFamily="34" charset="0"/>
              </a:defRPr>
            </a:lvl3pPr>
            <a:lvl4pPr marL="1371600" indent="0">
              <a:buNone/>
              <a:defRPr b="0" i="0">
                <a:solidFill>
                  <a:schemeClr val="bg1"/>
                </a:solidFill>
                <a:latin typeface="HelveticaNeueLT Std Lt" panose="020B0403020202020204" pitchFamily="34" charset="0"/>
              </a:defRPr>
            </a:lvl4pPr>
            <a:lvl5pPr marL="1828800" indent="0">
              <a:buNone/>
              <a:defRPr b="0" i="0">
                <a:solidFill>
                  <a:schemeClr val="bg1"/>
                </a:solidFill>
                <a:latin typeface="HelveticaNeueLT Std Lt" panose="020B0403020202020204" pitchFamily="34" charset="0"/>
              </a:defRPr>
            </a:lvl5pPr>
          </a:lstStyle>
          <a:p>
            <a:pPr lvl="0"/>
            <a:r>
              <a:rPr lang="en-US"/>
              <a:t>Email/Phone#</a:t>
            </a:r>
          </a:p>
        </p:txBody>
      </p:sp>
    </p:spTree>
    <p:extLst>
      <p:ext uri="{BB962C8B-B14F-4D97-AF65-F5344CB8AC3E}">
        <p14:creationId xmlns:p14="http://schemas.microsoft.com/office/powerpoint/2010/main" val="3523907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_No Contact Info">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EE192BB9-6981-744C-A328-D5A178EA7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DC9EE45A-2D53-EB4B-9130-0A48A9F06B9A}"/>
              </a:ext>
            </a:extLst>
          </p:cNvPr>
          <p:cNvSpPr>
            <a:spLocks noGrp="1"/>
          </p:cNvSpPr>
          <p:nvPr>
            <p:ph type="title" hasCustomPrompt="1"/>
          </p:nvPr>
        </p:nvSpPr>
        <p:spPr>
          <a:xfrm>
            <a:off x="1093304" y="3647288"/>
            <a:ext cx="10301028" cy="1325563"/>
          </a:xfrm>
          <a:prstGeom prst="rect">
            <a:avLst/>
          </a:prstGeom>
        </p:spPr>
        <p:txBody>
          <a:bodyPr>
            <a:noAutofit/>
          </a:bodyPr>
          <a:lstStyle>
            <a:lvl1pPr>
              <a:defRPr sz="8000">
                <a:solidFill>
                  <a:srgbClr val="C1862E"/>
                </a:solidFill>
              </a:defRPr>
            </a:lvl1pPr>
          </a:lstStyle>
          <a:p>
            <a:r>
              <a:rPr lang="en-US"/>
              <a:t>THANK YOU</a:t>
            </a:r>
          </a:p>
        </p:txBody>
      </p:sp>
    </p:spTree>
    <p:extLst>
      <p:ext uri="{BB962C8B-B14F-4D97-AF65-F5344CB8AC3E}">
        <p14:creationId xmlns:p14="http://schemas.microsoft.com/office/powerpoint/2010/main" val="3132884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itle and text_no subtitle">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B5DBEE1-6EBF-7C44-B4E6-77218187D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7">
            <a:extLst>
              <a:ext uri="{FF2B5EF4-FFF2-40B4-BE49-F238E27FC236}">
                <a16:creationId xmlns:a16="http://schemas.microsoft.com/office/drawing/2014/main" id="{58367799-00F3-7A49-A59D-C13BDA368D51}"/>
              </a:ext>
            </a:extLst>
          </p:cNvPr>
          <p:cNvSpPr>
            <a:spLocks noGrp="1"/>
          </p:cNvSpPr>
          <p:nvPr>
            <p:ph type="body" sz="quarter" idx="14"/>
          </p:nvPr>
        </p:nvSpPr>
        <p:spPr>
          <a:xfrm>
            <a:off x="1075944" y="1889188"/>
            <a:ext cx="10515600" cy="3800475"/>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a:solidFill>
                  <a:schemeClr val="bg1"/>
                </a:solidFill>
                <a:latin typeface="HelveticaNeueLT Std Lt" panose="020B0403020202020204" pitchFamily="34" charset="0"/>
              </a:defRPr>
            </a:lvl4pPr>
            <a:lvl5pPr>
              <a:defRPr sz="1600">
                <a:solidFill>
                  <a:schemeClr val="bg1"/>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363023A-349D-8A4B-96C8-161F8D493EF0}"/>
              </a:ext>
            </a:extLst>
          </p:cNvPr>
          <p:cNvSpPr>
            <a:spLocks noGrp="1"/>
          </p:cNvSpPr>
          <p:nvPr>
            <p:ph type="title" hasCustomPrompt="1"/>
          </p:nvPr>
        </p:nvSpPr>
        <p:spPr>
          <a:xfrm>
            <a:off x="1075943" y="748952"/>
            <a:ext cx="10265663" cy="585294"/>
          </a:xfrm>
          <a:prstGeom prst="rect">
            <a:avLst/>
          </a:prstGeom>
        </p:spPr>
        <p:txBody>
          <a:bodyPr anchor="t" anchorCtr="0">
            <a:noAutofit/>
          </a:bodyPr>
          <a:lstStyle>
            <a:lvl1pPr>
              <a:defRPr>
                <a:solidFill>
                  <a:srgbClr val="C1862E"/>
                </a:solidFill>
              </a:defRPr>
            </a:lvl1pPr>
          </a:lstStyle>
          <a:p>
            <a:r>
              <a:rPr lang="en-US"/>
              <a:t>TITLE HERE</a:t>
            </a:r>
          </a:p>
        </p:txBody>
      </p:sp>
    </p:spTree>
    <p:extLst>
      <p:ext uri="{BB962C8B-B14F-4D97-AF65-F5344CB8AC3E}">
        <p14:creationId xmlns:p14="http://schemas.microsoft.com/office/powerpoint/2010/main" val="1165938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table">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85FB8C2F-6089-455D-99DA-8CEA5617B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able Placeholder 9">
            <a:extLst>
              <a:ext uri="{FF2B5EF4-FFF2-40B4-BE49-F238E27FC236}">
                <a16:creationId xmlns:a16="http://schemas.microsoft.com/office/drawing/2014/main" id="{F1452960-53FA-F442-9D41-BCC0D2C71301}"/>
              </a:ext>
            </a:extLst>
          </p:cNvPr>
          <p:cNvSpPr>
            <a:spLocks noGrp="1"/>
          </p:cNvSpPr>
          <p:nvPr>
            <p:ph type="tbl" sz="quarter" idx="13"/>
          </p:nvPr>
        </p:nvSpPr>
        <p:spPr>
          <a:xfrm>
            <a:off x="1063752" y="2018285"/>
            <a:ext cx="10277854" cy="4170680"/>
          </a:xfrm>
          <a:prstGeom prst="rect">
            <a:avLst/>
          </a:prstGeom>
        </p:spPr>
        <p:txBody>
          <a:bodyPr>
            <a:normAutofit/>
          </a:bodyPr>
          <a:lstStyle>
            <a:lvl1pPr>
              <a:defRPr sz="2000">
                <a:solidFill>
                  <a:srgbClr val="011E44"/>
                </a:solidFill>
              </a:defRPr>
            </a:lvl1pPr>
          </a:lstStyle>
          <a:p>
            <a:r>
              <a:rPr lang="en-US"/>
              <a:t>Click icon to add table</a:t>
            </a:r>
          </a:p>
        </p:txBody>
      </p:sp>
      <p:sp>
        <p:nvSpPr>
          <p:cNvPr id="16" name="Subtitle 2">
            <a:extLst>
              <a:ext uri="{FF2B5EF4-FFF2-40B4-BE49-F238E27FC236}">
                <a16:creationId xmlns:a16="http://schemas.microsoft.com/office/drawing/2014/main" id="{1E86FBA1-8C5B-DA43-A56B-CFA2036129B9}"/>
              </a:ext>
            </a:extLst>
          </p:cNvPr>
          <p:cNvSpPr>
            <a:spLocks noGrp="1"/>
          </p:cNvSpPr>
          <p:nvPr>
            <p:ph type="subTitle" idx="1" hasCustomPrompt="1"/>
          </p:nvPr>
        </p:nvSpPr>
        <p:spPr>
          <a:xfrm>
            <a:off x="1088136" y="1334245"/>
            <a:ext cx="10265663" cy="436325"/>
          </a:xfrm>
          <a:prstGeom prst="rect">
            <a:avLst/>
          </a:prstGeom>
        </p:spPr>
        <p:txBody>
          <a:bodyPr>
            <a:normAutofit/>
          </a:bodyPr>
          <a:lstStyle>
            <a:lvl1pPr marL="0" indent="0" algn="l">
              <a:buNone/>
              <a:defRPr sz="1000" b="1" i="0" spc="150" baseline="0">
                <a:solidFill>
                  <a:srgbClr val="C1862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E51E8B87-FF61-674F-A6FE-BA506EC1B719}"/>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871967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ouble table">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85FB8C2F-6089-455D-99DA-8CEA5617B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able Placeholder 9">
            <a:extLst>
              <a:ext uri="{FF2B5EF4-FFF2-40B4-BE49-F238E27FC236}">
                <a16:creationId xmlns:a16="http://schemas.microsoft.com/office/drawing/2014/main" id="{44FDBB60-A968-406F-8A24-E0FAC293E2E8}"/>
              </a:ext>
            </a:extLst>
          </p:cNvPr>
          <p:cNvSpPr>
            <a:spLocks noGrp="1"/>
          </p:cNvSpPr>
          <p:nvPr>
            <p:ph type="tbl" sz="quarter" idx="13"/>
          </p:nvPr>
        </p:nvSpPr>
        <p:spPr>
          <a:xfrm>
            <a:off x="1066620" y="2018284"/>
            <a:ext cx="4900069" cy="3811015"/>
          </a:xfrm>
          <a:prstGeom prst="rect">
            <a:avLst/>
          </a:prstGeom>
        </p:spPr>
        <p:txBody>
          <a:bodyPr>
            <a:normAutofit/>
          </a:bodyPr>
          <a:lstStyle>
            <a:lvl1pPr>
              <a:defRPr sz="2000">
                <a:solidFill>
                  <a:srgbClr val="011E44"/>
                </a:solidFill>
              </a:defRPr>
            </a:lvl1pPr>
          </a:lstStyle>
          <a:p>
            <a:r>
              <a:rPr lang="en-US"/>
              <a:t>Click icon to add table</a:t>
            </a:r>
          </a:p>
        </p:txBody>
      </p:sp>
      <p:sp>
        <p:nvSpPr>
          <p:cNvPr id="9" name="Table Placeholder 9">
            <a:extLst>
              <a:ext uri="{FF2B5EF4-FFF2-40B4-BE49-F238E27FC236}">
                <a16:creationId xmlns:a16="http://schemas.microsoft.com/office/drawing/2014/main" id="{F7E822A5-0A34-44F6-81E1-2B1AC5DF8494}"/>
              </a:ext>
            </a:extLst>
          </p:cNvPr>
          <p:cNvSpPr>
            <a:spLocks noGrp="1"/>
          </p:cNvSpPr>
          <p:nvPr>
            <p:ph type="tbl" sz="quarter" idx="14"/>
          </p:nvPr>
        </p:nvSpPr>
        <p:spPr>
          <a:xfrm>
            <a:off x="6453730" y="2018284"/>
            <a:ext cx="4900070" cy="3811015"/>
          </a:xfrm>
          <a:prstGeom prst="rect">
            <a:avLst/>
          </a:prstGeom>
        </p:spPr>
        <p:txBody>
          <a:bodyPr>
            <a:normAutofit/>
          </a:bodyPr>
          <a:lstStyle>
            <a:lvl1pPr>
              <a:defRPr sz="2000">
                <a:solidFill>
                  <a:srgbClr val="011E44"/>
                </a:solidFill>
              </a:defRPr>
            </a:lvl1pPr>
          </a:lstStyle>
          <a:p>
            <a:r>
              <a:rPr lang="en-US"/>
              <a:t>Click icon to add table</a:t>
            </a:r>
          </a:p>
        </p:txBody>
      </p:sp>
      <p:sp>
        <p:nvSpPr>
          <p:cNvPr id="12" name="Subtitle 2">
            <a:extLst>
              <a:ext uri="{FF2B5EF4-FFF2-40B4-BE49-F238E27FC236}">
                <a16:creationId xmlns:a16="http://schemas.microsoft.com/office/drawing/2014/main" id="{4B7E4923-51C2-E34C-9CDD-66899DD9E2C8}"/>
              </a:ext>
            </a:extLst>
          </p:cNvPr>
          <p:cNvSpPr>
            <a:spLocks noGrp="1"/>
          </p:cNvSpPr>
          <p:nvPr>
            <p:ph type="subTitle" idx="1" hasCustomPrompt="1"/>
          </p:nvPr>
        </p:nvSpPr>
        <p:spPr>
          <a:xfrm>
            <a:off x="1088136" y="1334245"/>
            <a:ext cx="10265664" cy="436325"/>
          </a:xfrm>
          <a:prstGeom prst="rect">
            <a:avLst/>
          </a:prstGeom>
        </p:spPr>
        <p:txBody>
          <a:bodyPr>
            <a:normAutofit/>
          </a:bodyPr>
          <a:lstStyle>
            <a:lvl1pPr marL="0" indent="0" algn="l">
              <a:buNone/>
              <a:defRPr sz="1000" b="1" i="0" spc="150" baseline="0">
                <a:solidFill>
                  <a:srgbClr val="C1862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F2235559-2A9B-214A-9519-F0B16DEF81AA}"/>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881933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0EA7CB21-CA3E-BE4B-912A-40F3BDF44C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F63D26A-E243-8649-B80C-DDF51E466D02}"/>
              </a:ext>
            </a:extLst>
          </p:cNvPr>
          <p:cNvSpPr>
            <a:spLocks noGrp="1"/>
          </p:cNvSpPr>
          <p:nvPr>
            <p:ph idx="1"/>
          </p:nvPr>
        </p:nvSpPr>
        <p:spPr>
          <a:xfrm>
            <a:off x="1075944" y="1890268"/>
            <a:ext cx="10468356" cy="4351338"/>
          </a:xfrm>
          <a:prstGeom prst="rect">
            <a:avLst/>
          </a:prstGeom>
        </p:spPr>
        <p:txBody>
          <a:bodyPr/>
          <a:lstStyle>
            <a:lvl1pPr>
              <a:defRPr sz="2000"/>
            </a:lvl1pPr>
            <a:lvl2pPr>
              <a:defRPr sz="1800"/>
            </a:lvl2pPr>
            <a:lvl3pPr>
              <a:defRPr sz="1600"/>
            </a:lvl3pPr>
          </a:lstStyle>
          <a:p>
            <a:pPr lvl="0"/>
            <a:r>
              <a:rPr lang="en-US"/>
              <a:t>Click to edit</a:t>
            </a:r>
          </a:p>
          <a:p>
            <a:pPr lvl="1"/>
            <a:r>
              <a:rPr lang="en-US"/>
              <a:t>Second level</a:t>
            </a:r>
          </a:p>
          <a:p>
            <a:pPr lvl="2"/>
            <a:r>
              <a:rPr lang="en-US"/>
              <a:t>Third level</a:t>
            </a:r>
          </a:p>
        </p:txBody>
      </p:sp>
      <p:sp>
        <p:nvSpPr>
          <p:cNvPr id="6" name="Title 1">
            <a:extLst>
              <a:ext uri="{FF2B5EF4-FFF2-40B4-BE49-F238E27FC236}">
                <a16:creationId xmlns:a16="http://schemas.microsoft.com/office/drawing/2014/main" id="{DEE38A7D-C626-7542-8545-9564D57973D2}"/>
              </a:ext>
            </a:extLst>
          </p:cNvPr>
          <p:cNvSpPr>
            <a:spLocks noGrp="1"/>
          </p:cNvSpPr>
          <p:nvPr>
            <p:ph type="title" hasCustomPrompt="1"/>
          </p:nvPr>
        </p:nvSpPr>
        <p:spPr>
          <a:xfrm>
            <a:off x="1075944" y="419987"/>
            <a:ext cx="10468356" cy="1325563"/>
          </a:xfrm>
          <a:prstGeom prst="rect">
            <a:avLst/>
          </a:prstGeom>
        </p:spPr>
        <p:txBody>
          <a:bodyPr/>
          <a:lstStyle/>
          <a:p>
            <a:r>
              <a:rPr lang="en-US"/>
              <a:t>TITLE HERE</a:t>
            </a:r>
          </a:p>
        </p:txBody>
      </p:sp>
    </p:spTree>
    <p:extLst>
      <p:ext uri="{BB962C8B-B14F-4D97-AF65-F5344CB8AC3E}">
        <p14:creationId xmlns:p14="http://schemas.microsoft.com/office/powerpoint/2010/main" val="3942913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1F18-B0C2-5B4B-9C0C-C661BAADD1C5}"/>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6000"/>
            </a:lvl1pPr>
          </a:lstStyle>
          <a:p>
            <a:r>
              <a:rPr lang="en-US"/>
              <a:t>TITLE HERE</a:t>
            </a:r>
          </a:p>
        </p:txBody>
      </p:sp>
      <p:sp>
        <p:nvSpPr>
          <p:cNvPr id="3" name="Subtitle 2">
            <a:extLst>
              <a:ext uri="{FF2B5EF4-FFF2-40B4-BE49-F238E27FC236}">
                <a16:creationId xmlns:a16="http://schemas.microsoft.com/office/drawing/2014/main" id="{73F8E95E-2A73-2B4C-84B9-4B132D760BF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a:t>
            </a:r>
          </a:p>
        </p:txBody>
      </p:sp>
    </p:spTree>
    <p:extLst>
      <p:ext uri="{BB962C8B-B14F-4D97-AF65-F5344CB8AC3E}">
        <p14:creationId xmlns:p14="http://schemas.microsoft.com/office/powerpoint/2010/main" val="3808372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30DB7621-BC3D-884A-A97D-B262127A03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198266A-EF48-4237-B792-BEE495DBFAE4}"/>
              </a:ext>
            </a:extLst>
          </p:cNvPr>
          <p:cNvSpPr>
            <a:spLocks noGrp="1"/>
          </p:cNvSpPr>
          <p:nvPr>
            <p:ph type="title" hasCustomPrompt="1"/>
          </p:nvPr>
        </p:nvSpPr>
        <p:spPr>
          <a:xfrm>
            <a:off x="838200" y="2369119"/>
            <a:ext cx="10515600" cy="2119762"/>
          </a:xfrm>
          <a:prstGeom prst="rect">
            <a:avLst/>
          </a:prstGeom>
        </p:spPr>
        <p:txBody>
          <a:bodyPr>
            <a:noAutofit/>
          </a:bodyPr>
          <a:lstStyle>
            <a:lvl1pPr>
              <a:defRPr sz="8000" b="0" i="0">
                <a:solidFill>
                  <a:srgbClr val="C1862E"/>
                </a:solidFill>
                <a:latin typeface="Arial" panose="020B0604020202020204" pitchFamily="34" charset="0"/>
              </a:defRPr>
            </a:lvl1pPr>
          </a:lstStyle>
          <a:p>
            <a:r>
              <a:rPr lang="en-US"/>
              <a:t>CLICK TO ADD TITLE</a:t>
            </a:r>
          </a:p>
        </p:txBody>
      </p:sp>
      <p:sp>
        <p:nvSpPr>
          <p:cNvPr id="9" name="Subtitle 2">
            <a:extLst>
              <a:ext uri="{FF2B5EF4-FFF2-40B4-BE49-F238E27FC236}">
                <a16:creationId xmlns:a16="http://schemas.microsoft.com/office/drawing/2014/main" id="{29CE9EC7-9770-4C11-AAA4-FF811175BA2C}"/>
              </a:ext>
            </a:extLst>
          </p:cNvPr>
          <p:cNvSpPr>
            <a:spLocks noGrp="1"/>
          </p:cNvSpPr>
          <p:nvPr>
            <p:ph type="subTitle" idx="1" hasCustomPrompt="1"/>
          </p:nvPr>
        </p:nvSpPr>
        <p:spPr>
          <a:xfrm>
            <a:off x="838200" y="4030304"/>
            <a:ext cx="9144000" cy="917154"/>
          </a:xfrm>
          <a:prstGeom prst="rect">
            <a:avLst/>
          </a:prstGeom>
        </p:spPr>
        <p:txBody>
          <a:bodyPr>
            <a:normAutofit/>
          </a:bodyPr>
          <a:lstStyle>
            <a:lvl1pPr marL="0" indent="0" algn="l">
              <a:buNone/>
              <a:defRPr sz="2000" b="1" i="0" spc="300">
                <a:solidFill>
                  <a:srgbClr val="E0E0D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395573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title and text">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B5DBEE1-6EBF-7C44-B4E6-77218187D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7">
            <a:extLst>
              <a:ext uri="{FF2B5EF4-FFF2-40B4-BE49-F238E27FC236}">
                <a16:creationId xmlns:a16="http://schemas.microsoft.com/office/drawing/2014/main" id="{58367799-00F3-7A49-A59D-C13BDA368D51}"/>
              </a:ext>
            </a:extLst>
          </p:cNvPr>
          <p:cNvSpPr>
            <a:spLocks noGrp="1"/>
          </p:cNvSpPr>
          <p:nvPr>
            <p:ph type="body" sz="quarter" idx="14"/>
          </p:nvPr>
        </p:nvSpPr>
        <p:spPr>
          <a:xfrm>
            <a:off x="1075944" y="2018284"/>
            <a:ext cx="10515600" cy="3800475"/>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a:solidFill>
                  <a:schemeClr val="bg1"/>
                </a:solidFill>
                <a:latin typeface="HelveticaNeueLT Std Lt" panose="020B0403020202020204" pitchFamily="34" charset="0"/>
              </a:defRPr>
            </a:lvl4pPr>
            <a:lvl5pPr>
              <a:defRPr sz="1600">
                <a:solidFill>
                  <a:schemeClr val="bg1"/>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5" name="Subtitle 2">
            <a:extLst>
              <a:ext uri="{FF2B5EF4-FFF2-40B4-BE49-F238E27FC236}">
                <a16:creationId xmlns:a16="http://schemas.microsoft.com/office/drawing/2014/main" id="{2F08D2C9-A4BF-D14F-9304-BCBF0AC9E38D}"/>
              </a:ext>
            </a:extLst>
          </p:cNvPr>
          <p:cNvSpPr>
            <a:spLocks noGrp="1"/>
          </p:cNvSpPr>
          <p:nvPr>
            <p:ph type="subTitle" idx="1" hasCustomPrompt="1"/>
          </p:nvPr>
        </p:nvSpPr>
        <p:spPr>
          <a:xfrm>
            <a:off x="1088136" y="1334245"/>
            <a:ext cx="10515600" cy="436325"/>
          </a:xfrm>
          <a:prstGeom prst="rect">
            <a:avLst/>
          </a:prstGeom>
        </p:spPr>
        <p:txBody>
          <a:bodyPr>
            <a:normAutofit/>
          </a:bodyPr>
          <a:lstStyle>
            <a:lvl1pPr marL="0" indent="0" algn="l">
              <a:buNone/>
              <a:defRPr sz="1000" b="1" i="0" spc="150" baseline="0">
                <a:solidFill>
                  <a:schemeClr val="bg1"/>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30B0C7FB-33A9-9144-8880-4A089B26B59F}"/>
              </a:ext>
            </a:extLst>
          </p:cNvPr>
          <p:cNvSpPr>
            <a:spLocks noGrp="1"/>
          </p:cNvSpPr>
          <p:nvPr>
            <p:ph type="title" hasCustomPrompt="1"/>
          </p:nvPr>
        </p:nvSpPr>
        <p:spPr>
          <a:xfrm>
            <a:off x="1075943" y="748952"/>
            <a:ext cx="10265663" cy="585294"/>
          </a:xfrm>
          <a:prstGeom prst="rect">
            <a:avLst/>
          </a:prstGeom>
        </p:spPr>
        <p:txBody>
          <a:bodyPr anchor="t" anchorCtr="0">
            <a:noAutofit/>
          </a:bodyPr>
          <a:lstStyle>
            <a:lvl1pPr>
              <a:defRPr>
                <a:solidFill>
                  <a:srgbClr val="C1862E"/>
                </a:solidFill>
              </a:defRPr>
            </a:lvl1pPr>
          </a:lstStyle>
          <a:p>
            <a:r>
              <a:rPr lang="en-US"/>
              <a:t>TITLE HERE</a:t>
            </a:r>
          </a:p>
        </p:txBody>
      </p:sp>
    </p:spTree>
    <p:extLst>
      <p:ext uri="{BB962C8B-B14F-4D97-AF65-F5344CB8AC3E}">
        <p14:creationId xmlns:p14="http://schemas.microsoft.com/office/powerpoint/2010/main" val="651494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title and text_no subtitle">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5B5DBEE1-6EBF-7C44-B4E6-77218187D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Placeholder 7">
            <a:extLst>
              <a:ext uri="{FF2B5EF4-FFF2-40B4-BE49-F238E27FC236}">
                <a16:creationId xmlns:a16="http://schemas.microsoft.com/office/drawing/2014/main" id="{58367799-00F3-7A49-A59D-C13BDA368D51}"/>
              </a:ext>
            </a:extLst>
          </p:cNvPr>
          <p:cNvSpPr>
            <a:spLocks noGrp="1"/>
          </p:cNvSpPr>
          <p:nvPr>
            <p:ph type="body" sz="quarter" idx="14"/>
          </p:nvPr>
        </p:nvSpPr>
        <p:spPr>
          <a:xfrm>
            <a:off x="1075944" y="1889188"/>
            <a:ext cx="10515600" cy="3800475"/>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a:solidFill>
                  <a:schemeClr val="bg1"/>
                </a:solidFill>
                <a:latin typeface="HelveticaNeueLT Std Lt" panose="020B0403020202020204" pitchFamily="34" charset="0"/>
              </a:defRPr>
            </a:lvl4pPr>
            <a:lvl5pPr>
              <a:defRPr sz="1600">
                <a:solidFill>
                  <a:schemeClr val="bg1"/>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363023A-349D-8A4B-96C8-161F8D493EF0}"/>
              </a:ext>
            </a:extLst>
          </p:cNvPr>
          <p:cNvSpPr>
            <a:spLocks noGrp="1"/>
          </p:cNvSpPr>
          <p:nvPr>
            <p:ph type="title" hasCustomPrompt="1"/>
          </p:nvPr>
        </p:nvSpPr>
        <p:spPr>
          <a:xfrm>
            <a:off x="1075943" y="748952"/>
            <a:ext cx="10265663" cy="585294"/>
          </a:xfrm>
          <a:prstGeom prst="rect">
            <a:avLst/>
          </a:prstGeom>
        </p:spPr>
        <p:txBody>
          <a:bodyPr anchor="t" anchorCtr="0">
            <a:noAutofit/>
          </a:bodyPr>
          <a:lstStyle>
            <a:lvl1pPr>
              <a:defRPr>
                <a:solidFill>
                  <a:srgbClr val="C1862E"/>
                </a:solidFill>
              </a:defRPr>
            </a:lvl1pPr>
          </a:lstStyle>
          <a:p>
            <a:r>
              <a:rPr lang="en-US"/>
              <a:t>TITLE HERE</a:t>
            </a:r>
          </a:p>
        </p:txBody>
      </p:sp>
    </p:spTree>
    <p:extLst>
      <p:ext uri="{BB962C8B-B14F-4D97-AF65-F5344CB8AC3E}">
        <p14:creationId xmlns:p14="http://schemas.microsoft.com/office/powerpoint/2010/main" val="3878077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4877D420-2A34-924E-AC40-0C1CCA11D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4145F02-DAAF-4600-A37A-586E9A1293DE}"/>
              </a:ext>
            </a:extLst>
          </p:cNvPr>
          <p:cNvSpPr>
            <a:spLocks noGrp="1"/>
          </p:cNvSpPr>
          <p:nvPr>
            <p:ph type="body" sz="quarter" idx="13"/>
          </p:nvPr>
        </p:nvSpPr>
        <p:spPr>
          <a:xfrm>
            <a:off x="1075944" y="2018284"/>
            <a:ext cx="10277855" cy="3800475"/>
          </a:xfrm>
          <a:prstGeom prst="rect">
            <a:avLst/>
          </a:prstGeom>
        </p:spPr>
        <p:txBody>
          <a:bodyPr/>
          <a:lstStyle>
            <a:lvl1pPr>
              <a:defRPr b="0" i="0">
                <a:solidFill>
                  <a:schemeClr val="tx2"/>
                </a:solidFill>
                <a:latin typeface="Arial" panose="020B0604020202020204" pitchFamily="34" charset="0"/>
              </a:defRPr>
            </a:lvl1pPr>
            <a:lvl2pPr>
              <a:defRPr b="0" i="0">
                <a:solidFill>
                  <a:schemeClr val="tx2"/>
                </a:solidFill>
                <a:latin typeface="Arial" panose="020B0604020202020204" pitchFamily="34" charset="0"/>
              </a:defRPr>
            </a:lvl2pPr>
            <a:lvl3pPr>
              <a:defRPr b="0" i="0">
                <a:solidFill>
                  <a:schemeClr val="tx2"/>
                </a:solidFill>
                <a:latin typeface="Arial" panose="020B0604020202020204" pitchFamily="34" charset="0"/>
              </a:defRPr>
            </a:lvl3pPr>
            <a:lvl4pPr>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7" name="Subtitle 2">
            <a:extLst>
              <a:ext uri="{FF2B5EF4-FFF2-40B4-BE49-F238E27FC236}">
                <a16:creationId xmlns:a16="http://schemas.microsoft.com/office/drawing/2014/main" id="{A2D6CD1F-7587-A345-87B6-8F5F75215D3D}"/>
              </a:ext>
            </a:extLst>
          </p:cNvPr>
          <p:cNvSpPr>
            <a:spLocks noGrp="1"/>
          </p:cNvSpPr>
          <p:nvPr>
            <p:ph type="subTitle" idx="1" hasCustomPrompt="1"/>
          </p:nvPr>
        </p:nvSpPr>
        <p:spPr>
          <a:xfrm>
            <a:off x="1088136" y="1334245"/>
            <a:ext cx="10265663" cy="436325"/>
          </a:xfrm>
          <a:prstGeom prst="rect">
            <a:avLst/>
          </a:prstGeom>
        </p:spPr>
        <p:txBody>
          <a:bodyPr>
            <a:normAutofit/>
          </a:bodyPr>
          <a:lstStyle>
            <a:lvl1pPr marL="0" indent="0" algn="l">
              <a:buNone/>
              <a:defRPr sz="1000" b="1" i="0" spc="150" baseline="0">
                <a:solidFill>
                  <a:srgbClr val="C1862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6" name="Title 1">
            <a:extLst>
              <a:ext uri="{FF2B5EF4-FFF2-40B4-BE49-F238E27FC236}">
                <a16:creationId xmlns:a16="http://schemas.microsoft.com/office/drawing/2014/main" id="{24597E44-2D76-FD4C-8199-E26178DFBB33}"/>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447035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_no subtitle">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4877D420-2A34-924E-AC40-0C1CCA11D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91222BDD-6ABD-C84E-92BC-F1E4D11930DA}"/>
              </a:ext>
            </a:extLst>
          </p:cNvPr>
          <p:cNvSpPr>
            <a:spLocks noGrp="1"/>
          </p:cNvSpPr>
          <p:nvPr>
            <p:ph type="body" sz="quarter" idx="13"/>
          </p:nvPr>
        </p:nvSpPr>
        <p:spPr>
          <a:xfrm>
            <a:off x="1075943" y="1890268"/>
            <a:ext cx="10265663" cy="3789770"/>
          </a:xfrm>
          <a:prstGeom prst="rect">
            <a:avLst/>
          </a:prstGeom>
        </p:spPr>
        <p:txBody>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451644DA-CB97-174E-831D-42F78E7110EB}"/>
              </a:ext>
            </a:extLst>
          </p:cNvPr>
          <p:cNvSpPr>
            <a:spLocks noGrp="1"/>
          </p:cNvSpPr>
          <p:nvPr>
            <p:ph type="title" hasCustomPrompt="1"/>
          </p:nvPr>
        </p:nvSpPr>
        <p:spPr>
          <a:xfrm>
            <a:off x="1075943" y="748951"/>
            <a:ext cx="10265663" cy="1014997"/>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9472994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iners from abov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B0DEF116-D23F-7F47-8148-F3845C4A2A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A474C706-A976-BF4A-8DD4-E09E4F7617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ED88E646-2C1F-D947-9D30-F0789D9D6D3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52863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4877D420-2A34-924E-AC40-0C1CCA11D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4145F02-DAAF-4600-A37A-586E9A1293DE}"/>
              </a:ext>
            </a:extLst>
          </p:cNvPr>
          <p:cNvSpPr>
            <a:spLocks noGrp="1"/>
          </p:cNvSpPr>
          <p:nvPr>
            <p:ph type="body" sz="quarter" idx="13"/>
          </p:nvPr>
        </p:nvSpPr>
        <p:spPr>
          <a:xfrm>
            <a:off x="1075944" y="2018284"/>
            <a:ext cx="10277855" cy="3800475"/>
          </a:xfrm>
          <a:prstGeom prst="rect">
            <a:avLst/>
          </a:prstGeom>
        </p:spPr>
        <p:txBody>
          <a:bodyPr/>
          <a:lstStyle>
            <a:lvl1pPr>
              <a:defRPr b="0" i="0">
                <a:solidFill>
                  <a:schemeClr val="tx2"/>
                </a:solidFill>
                <a:latin typeface="Arial" panose="020B0604020202020204" pitchFamily="34" charset="0"/>
              </a:defRPr>
            </a:lvl1pPr>
            <a:lvl2pPr>
              <a:defRPr b="0" i="0">
                <a:solidFill>
                  <a:schemeClr val="tx2"/>
                </a:solidFill>
                <a:latin typeface="Arial" panose="020B0604020202020204" pitchFamily="34" charset="0"/>
              </a:defRPr>
            </a:lvl2pPr>
            <a:lvl3pPr>
              <a:defRPr b="0" i="0">
                <a:solidFill>
                  <a:schemeClr val="tx2"/>
                </a:solidFill>
                <a:latin typeface="Arial" panose="020B0604020202020204" pitchFamily="34" charset="0"/>
              </a:defRPr>
            </a:lvl3pPr>
            <a:lvl4pPr>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7" name="Subtitle 2">
            <a:extLst>
              <a:ext uri="{FF2B5EF4-FFF2-40B4-BE49-F238E27FC236}">
                <a16:creationId xmlns:a16="http://schemas.microsoft.com/office/drawing/2014/main" id="{A2D6CD1F-7587-A345-87B6-8F5F75215D3D}"/>
              </a:ext>
            </a:extLst>
          </p:cNvPr>
          <p:cNvSpPr>
            <a:spLocks noGrp="1"/>
          </p:cNvSpPr>
          <p:nvPr>
            <p:ph type="subTitle" idx="1" hasCustomPrompt="1"/>
          </p:nvPr>
        </p:nvSpPr>
        <p:spPr>
          <a:xfrm>
            <a:off x="1088136" y="1334245"/>
            <a:ext cx="10265663" cy="436325"/>
          </a:xfrm>
          <a:prstGeom prst="rect">
            <a:avLst/>
          </a:prstGeom>
        </p:spPr>
        <p:txBody>
          <a:bodyPr>
            <a:normAutofit/>
          </a:bodyPr>
          <a:lstStyle>
            <a:lvl1pPr marL="0" indent="0" algn="l">
              <a:buNone/>
              <a:defRPr sz="1000" b="1" i="0" spc="150" baseline="0">
                <a:solidFill>
                  <a:srgbClr val="C1862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6" name="Title 1">
            <a:extLst>
              <a:ext uri="{FF2B5EF4-FFF2-40B4-BE49-F238E27FC236}">
                <a16:creationId xmlns:a16="http://schemas.microsoft.com/office/drawing/2014/main" id="{24597E44-2D76-FD4C-8199-E26178DFBB33}"/>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132578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uck and RoR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0A55D20-A5F8-EE40-8C56-F22BC40DCE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7">
            <a:extLst>
              <a:ext uri="{FF2B5EF4-FFF2-40B4-BE49-F238E27FC236}">
                <a16:creationId xmlns:a16="http://schemas.microsoft.com/office/drawing/2014/main" id="{1741DB84-EF59-4E48-9C38-6C43B545EBC1}"/>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5F586139-8BFA-B54A-8075-E197DD48A75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67741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kylin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56ED55-C6A9-4341-8A0F-B7430CF6C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7">
            <a:extLst>
              <a:ext uri="{FF2B5EF4-FFF2-40B4-BE49-F238E27FC236}">
                <a16:creationId xmlns:a16="http://schemas.microsoft.com/office/drawing/2014/main" id="{4F85673F-85BB-0542-836D-1C3F20D330E5}"/>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D0A854A9-DC5A-FD4E-820E-61FF99DA4EB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792242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ug and container shi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1D1CC8-2326-AC46-989D-6B2283FF4F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3481698B-12B9-914F-864E-F5E32551CCF4}"/>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D666D67-FECE-6144-AEC7-844A29E8655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345504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hip and call out sta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60CA503-838E-2B4E-AB5B-00C9359C72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59371AE-5302-41CF-8307-72C2FF5AB90A}"/>
              </a:ext>
            </a:extLst>
          </p:cNvPr>
          <p:cNvSpPr/>
          <p:nvPr userDrawn="1"/>
        </p:nvSpPr>
        <p:spPr>
          <a:xfrm>
            <a:off x="5279666" y="3768919"/>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solidFill>
                <a:schemeClr val="bg1"/>
              </a:solidFill>
              <a:latin typeface="Arial" panose="020B0604020202020204" pitchFamily="34" charset="0"/>
            </a:endParaRPr>
          </a:p>
        </p:txBody>
      </p:sp>
      <p:sp>
        <p:nvSpPr>
          <p:cNvPr id="6" name="Text Placeholder 5">
            <a:extLst>
              <a:ext uri="{FF2B5EF4-FFF2-40B4-BE49-F238E27FC236}">
                <a16:creationId xmlns:a16="http://schemas.microsoft.com/office/drawing/2014/main" id="{BC06F32A-490D-44BB-A53D-D8B65F2C5AC1}"/>
              </a:ext>
            </a:extLst>
          </p:cNvPr>
          <p:cNvSpPr>
            <a:spLocks noGrp="1"/>
          </p:cNvSpPr>
          <p:nvPr>
            <p:ph type="body" sz="quarter" idx="14" hasCustomPrompt="1"/>
          </p:nvPr>
        </p:nvSpPr>
        <p:spPr>
          <a:xfrm>
            <a:off x="5422901" y="4054475"/>
            <a:ext cx="2251964" cy="2043113"/>
          </a:xfrm>
          <a:prstGeom prst="rect">
            <a:avLst/>
          </a:prstGeom>
        </p:spPr>
        <p:txBody>
          <a:bodyPr/>
          <a:lstStyle>
            <a:lvl1pPr marL="0" indent="0">
              <a:buNone/>
              <a:defRPr b="1" i="0">
                <a:solidFill>
                  <a:schemeClr val="bg1"/>
                </a:solidFill>
                <a:latin typeface="Arial Black" panose="020B0604020202020204" pitchFamily="34" charset="0"/>
              </a:defRPr>
            </a:lvl1pPr>
          </a:lstStyle>
          <a:p>
            <a:pPr algn="ctr"/>
            <a:r>
              <a:rPr lang="en-US" sz="2800" b="1">
                <a:solidFill>
                  <a:schemeClr val="bg1"/>
                </a:solidFill>
                <a:latin typeface="HelveticaNeueLT Std Blk"/>
              </a:rPr>
              <a:t>Call out</a:t>
            </a:r>
            <a:br>
              <a:rPr lang="en-US" sz="2800" b="1">
                <a:solidFill>
                  <a:schemeClr val="bg1"/>
                </a:solidFill>
                <a:latin typeface="HelveticaNeueLT Std Blk"/>
              </a:rPr>
            </a:br>
            <a:r>
              <a:rPr lang="en-US" sz="2800" b="1">
                <a:solidFill>
                  <a:schemeClr val="bg1"/>
                </a:solidFill>
                <a:latin typeface="HelveticaNeueLT Std Blk"/>
              </a:rPr>
              <a:t>stat here</a:t>
            </a:r>
          </a:p>
          <a:p>
            <a:pPr algn="ctr"/>
            <a:r>
              <a:rPr lang="en-US" sz="2800">
                <a:solidFill>
                  <a:schemeClr val="bg1"/>
                </a:solidFill>
                <a:latin typeface="HelveticaNeueLT Std Lt" panose="020B0403020202020204" pitchFamily="34" charset="0"/>
              </a:rPr>
              <a:t>place text here</a:t>
            </a:r>
            <a:endParaRPr lang="en-US"/>
          </a:p>
        </p:txBody>
      </p:sp>
      <p:sp>
        <p:nvSpPr>
          <p:cNvPr id="10" name="Text Placeholder 7">
            <a:extLst>
              <a:ext uri="{FF2B5EF4-FFF2-40B4-BE49-F238E27FC236}">
                <a16:creationId xmlns:a16="http://schemas.microsoft.com/office/drawing/2014/main" id="{7F6095F4-E937-464F-8E91-D051329796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1F2E65CB-79A5-964A-995A-B24A204BB49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963426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ug and container shi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56EE57D-F1BA-C143-9524-04772CDF4B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90FD7E4F-2140-2242-A7F6-5836CFD574F7}"/>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8EF3BFA5-AC58-BD49-AE3F-C7CD4DEF80DE}"/>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022681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ject carg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21A474-20D0-CA47-9D2A-1AC18CD7B1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E3DFDF53-9CA4-C34F-A6F6-20E16AD5B48B}"/>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570CA82E-AB84-4744-B95A-86834D42C3D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223002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iners sunse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DEBAC6-D12C-6646-BC33-DC44AC6DFD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10C6469A-8C09-4A49-9DD4-2C63F240426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46B1711C-0977-094B-BC6B-B72674518D37}"/>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029465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urning Basi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E08001-6AD1-A446-B0C1-A04589917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B78E7674-0F83-0347-9484-850A9F5EE91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7BB69D0-5869-2640-8BEC-FA61F09CE2CA}"/>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14091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WBE">
    <p:spTree>
      <p:nvGrpSpPr>
        <p:cNvPr id="1" name=""/>
        <p:cNvGrpSpPr/>
        <p:nvPr/>
      </p:nvGrpSpPr>
      <p:grpSpPr>
        <a:xfrm>
          <a:off x="0" y="0"/>
          <a:ext cx="0" cy="0"/>
          <a:chOff x="0" y="0"/>
          <a:chExt cx="0" cy="0"/>
        </a:xfrm>
      </p:grpSpPr>
      <p:pic>
        <p:nvPicPr>
          <p:cNvPr id="13" name="Picture 12" descr="A picture containing person, person&#10;&#10;Description automatically generated">
            <a:extLst>
              <a:ext uri="{FF2B5EF4-FFF2-40B4-BE49-F238E27FC236}">
                <a16:creationId xmlns:a16="http://schemas.microsoft.com/office/drawing/2014/main" id="{53D69172-8701-6E49-87C4-48682D99C0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1299D6D3-0CEA-E649-912E-585BD7235F4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1BB65DD-89DE-A54D-B6AB-CD679675E03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1082752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siness Equity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C8CECCC3-87B8-4E43-A4B3-D966AC33E1A1}"/>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D8E11AD-D9FB-014D-845A-3E53BC998180}"/>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01525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_no subtitle">
    <p:spTree>
      <p:nvGrpSpPr>
        <p:cNvPr id="1" name=""/>
        <p:cNvGrpSpPr/>
        <p:nvPr/>
      </p:nvGrpSpPr>
      <p:grpSpPr>
        <a:xfrm>
          <a:off x="0" y="0"/>
          <a:ext cx="0" cy="0"/>
          <a:chOff x="0" y="0"/>
          <a:chExt cx="0" cy="0"/>
        </a:xfrm>
      </p:grpSpPr>
      <p:pic>
        <p:nvPicPr>
          <p:cNvPr id="10" name="Picture 9" descr="Background pattern&#10;&#10;Description automatically generated with low confidence">
            <a:extLst>
              <a:ext uri="{FF2B5EF4-FFF2-40B4-BE49-F238E27FC236}">
                <a16:creationId xmlns:a16="http://schemas.microsoft.com/office/drawing/2014/main" id="{4877D420-2A34-924E-AC40-0C1CCA11DA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91222BDD-6ABD-C84E-92BC-F1E4D11930DA}"/>
              </a:ext>
            </a:extLst>
          </p:cNvPr>
          <p:cNvSpPr>
            <a:spLocks noGrp="1"/>
          </p:cNvSpPr>
          <p:nvPr>
            <p:ph type="body" sz="quarter" idx="13"/>
          </p:nvPr>
        </p:nvSpPr>
        <p:spPr>
          <a:xfrm>
            <a:off x="1075943" y="1890268"/>
            <a:ext cx="10265663" cy="3789770"/>
          </a:xfrm>
          <a:prstGeom prst="rect">
            <a:avLst/>
          </a:prstGeom>
        </p:spPr>
        <p:txBody>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451644DA-CB97-174E-831D-42F78E7110EB}"/>
              </a:ext>
            </a:extLst>
          </p:cNvPr>
          <p:cNvSpPr>
            <a:spLocks noGrp="1"/>
          </p:cNvSpPr>
          <p:nvPr>
            <p:ph type="title" hasCustomPrompt="1"/>
          </p:nvPr>
        </p:nvSpPr>
        <p:spPr>
          <a:xfrm>
            <a:off x="1075943" y="748951"/>
            <a:ext cx="10265663" cy="1014997"/>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238461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sk Management">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43C39C05-874E-9B4A-A9CB-6BAE911B1C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F5DD079A-3189-874C-B7AB-F8E9875D18AB}"/>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6261087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fet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905" r="34199" b="5905"/>
          <a:stretch/>
        </p:blipFill>
        <p:spPr>
          <a:xfrm>
            <a:off x="6066182" y="1"/>
            <a:ext cx="6125818" cy="5476460"/>
          </a:xfrm>
          <a:prstGeom prst="rect">
            <a:avLst/>
          </a:prstGeom>
        </p:spPr>
      </p:pic>
      <p:sp>
        <p:nvSpPr>
          <p:cNvPr id="10" name="Text Placeholder 7">
            <a:extLst>
              <a:ext uri="{FF2B5EF4-FFF2-40B4-BE49-F238E27FC236}">
                <a16:creationId xmlns:a16="http://schemas.microsoft.com/office/drawing/2014/main" id="{B7ADB185-038F-BC48-A6E5-125A622A4B8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498FCED5-7634-A846-8D26-EF6CA49A3F1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937707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fety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548DD8-0464-6B40-9B54-12190CDAA0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14" r="24630"/>
          <a:stretch/>
        </p:blipFill>
        <p:spPr>
          <a:xfrm>
            <a:off x="6066182" y="1"/>
            <a:ext cx="6125818" cy="5476460"/>
          </a:xfrm>
          <a:prstGeom prst="rect">
            <a:avLst/>
          </a:prstGeom>
        </p:spPr>
      </p:pic>
      <p:sp>
        <p:nvSpPr>
          <p:cNvPr id="10" name="Text Placeholder 7">
            <a:extLst>
              <a:ext uri="{FF2B5EF4-FFF2-40B4-BE49-F238E27FC236}">
                <a16:creationId xmlns:a16="http://schemas.microsoft.com/office/drawing/2014/main" id="{B4D816D1-AA01-8D48-A8C8-EC4A16F2DBC7}"/>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9820A51-17E5-2241-8C73-C6241D85816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246612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siness">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EB1091C8-DD3C-094C-8961-EE0B19500C70}"/>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8264ED02-C8AA-914D-89AB-48CF461A4CFA}"/>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368732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munity">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FE18C7FB-D5DA-5F43-B96A-D12276086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20AB6B44-1EA6-234B-8451-22B93F228A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4" y="0"/>
            <a:ext cx="6135756" cy="5486400"/>
          </a:xfrm>
          <a:prstGeom prst="rect">
            <a:avLst/>
          </a:prstGeom>
        </p:spPr>
      </p:pic>
      <p:sp>
        <p:nvSpPr>
          <p:cNvPr id="10" name="Text Placeholder 7">
            <a:extLst>
              <a:ext uri="{FF2B5EF4-FFF2-40B4-BE49-F238E27FC236}">
                <a16:creationId xmlns:a16="http://schemas.microsoft.com/office/drawing/2014/main" id="{F9DEB797-F1C3-1A4F-B160-BD278A369C0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0BCE48BE-7DD5-C045-97CC-D57EA82F521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682116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munity 2">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F98E9B54-6C2F-184A-A75D-1E2C52C156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boat on the water&#10;&#10;Description automatically generated with medium confidence">
            <a:extLst>
              <a:ext uri="{FF2B5EF4-FFF2-40B4-BE49-F238E27FC236}">
                <a16:creationId xmlns:a16="http://schemas.microsoft.com/office/drawing/2014/main" id="{EFA53BA5-374A-CA49-85C0-1DE2982DB29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3" y="0"/>
            <a:ext cx="6135757" cy="5482539"/>
          </a:xfrm>
          <a:prstGeom prst="rect">
            <a:avLst/>
          </a:prstGeom>
        </p:spPr>
      </p:pic>
      <p:sp>
        <p:nvSpPr>
          <p:cNvPr id="7" name="Text Placeholder 7">
            <a:extLst>
              <a:ext uri="{FF2B5EF4-FFF2-40B4-BE49-F238E27FC236}">
                <a16:creationId xmlns:a16="http://schemas.microsoft.com/office/drawing/2014/main" id="{46F29FE3-0A82-2D4C-89C5-2AA654A55ECE}"/>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9E207AF3-541C-6344-B76A-1E84CEFEE67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4774044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ritime Edu">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86F631F5-0484-3543-A469-013E0E93B8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 group of people standing outside a building&#10;&#10;Description automatically generated with low confidence">
            <a:extLst>
              <a:ext uri="{FF2B5EF4-FFF2-40B4-BE49-F238E27FC236}">
                <a16:creationId xmlns:a16="http://schemas.microsoft.com/office/drawing/2014/main" id="{8FB0303E-B996-4545-90CD-2032A757C1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56244" y="0"/>
            <a:ext cx="6135756" cy="5486400"/>
          </a:xfrm>
          <a:prstGeom prst="rect">
            <a:avLst/>
          </a:prstGeom>
        </p:spPr>
      </p:pic>
      <p:sp>
        <p:nvSpPr>
          <p:cNvPr id="10" name="Text Placeholder 7">
            <a:extLst>
              <a:ext uri="{FF2B5EF4-FFF2-40B4-BE49-F238E27FC236}">
                <a16:creationId xmlns:a16="http://schemas.microsoft.com/office/drawing/2014/main" id="{0FF1593F-F909-424C-BE3D-5B98E8E3FD1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DB4B1958-DF50-2040-9CF6-107E3F401701}"/>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6680985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vironment">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DBBBC671-9A32-B54E-A961-FAED688973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A200D74D-B1B3-E44D-AD77-24348D6FF60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7" name="Title 1">
            <a:extLst>
              <a:ext uri="{FF2B5EF4-FFF2-40B4-BE49-F238E27FC236}">
                <a16:creationId xmlns:a16="http://schemas.microsoft.com/office/drawing/2014/main" id="{D7A99D6B-8B1A-4545-B7C1-7C3DCB137FE1}"/>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6353081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Environment 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93C4BDB8-805A-9D4E-B85D-51AC6ECCC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66183" y="0"/>
            <a:ext cx="6125818" cy="5476461"/>
          </a:xfrm>
          <a:prstGeom prst="rect">
            <a:avLst/>
          </a:prstGeom>
        </p:spPr>
      </p:pic>
      <p:sp>
        <p:nvSpPr>
          <p:cNvPr id="10" name="Text Placeholder 7">
            <a:extLst>
              <a:ext uri="{FF2B5EF4-FFF2-40B4-BE49-F238E27FC236}">
                <a16:creationId xmlns:a16="http://schemas.microsoft.com/office/drawing/2014/main" id="{10449015-9837-814E-A1BD-CBA61769FFE3}"/>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7B88792B-5A66-F247-9F40-7D9BD51C6ECF}"/>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2612469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chnolog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125E9-95E5-BB4B-A12A-B86D2C73CB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55112" y="0"/>
            <a:ext cx="6136888" cy="5491942"/>
          </a:xfrm>
          <a:prstGeom prst="rect">
            <a:avLst/>
          </a:prstGeom>
        </p:spPr>
      </p:pic>
      <p:sp>
        <p:nvSpPr>
          <p:cNvPr id="9" name="Text Placeholder 7">
            <a:extLst>
              <a:ext uri="{FF2B5EF4-FFF2-40B4-BE49-F238E27FC236}">
                <a16:creationId xmlns:a16="http://schemas.microsoft.com/office/drawing/2014/main" id="{F248B8E1-AB96-2D42-ACCF-1125150F31B9}"/>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E2422FED-A139-FE4F-9B6D-2A31A3FFE519}"/>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796890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iners from above">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B0DEF116-D23F-7F47-8148-F3845C4A2A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ext Placeholder 7">
            <a:extLst>
              <a:ext uri="{FF2B5EF4-FFF2-40B4-BE49-F238E27FC236}">
                <a16:creationId xmlns:a16="http://schemas.microsoft.com/office/drawing/2014/main" id="{A474C706-A976-BF4A-8DD4-E09E4F76179A}"/>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ED88E646-2C1F-D947-9D30-F0789D9D6D3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31910225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urit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D125E9-95E5-BB4B-A12A-B86D2C73CBE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6A5777A-4E96-5940-B05E-209ECE8329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275" r="13086"/>
          <a:stretch/>
        </p:blipFill>
        <p:spPr>
          <a:xfrm>
            <a:off x="6055113" y="-14886"/>
            <a:ext cx="6136887" cy="5477256"/>
          </a:xfrm>
          <a:prstGeom prst="rect">
            <a:avLst/>
          </a:prstGeom>
        </p:spPr>
      </p:pic>
      <p:sp>
        <p:nvSpPr>
          <p:cNvPr id="9" name="Text Placeholder 7">
            <a:extLst>
              <a:ext uri="{FF2B5EF4-FFF2-40B4-BE49-F238E27FC236}">
                <a16:creationId xmlns:a16="http://schemas.microsoft.com/office/drawing/2014/main" id="{DB38120C-8539-9A42-B074-555745323476}"/>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AC34F58-F767-2E45-A5D3-4086AAC39095}"/>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677297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_Contact Info">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EE192BB9-6981-744C-A328-D5A178EA7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id="{E9D90E2F-19E9-304C-BC28-5497A17D7AF4}"/>
              </a:ext>
            </a:extLst>
          </p:cNvPr>
          <p:cNvCxnSpPr>
            <a:cxnSpLocks/>
          </p:cNvCxnSpPr>
          <p:nvPr userDrawn="1"/>
        </p:nvCxnSpPr>
        <p:spPr>
          <a:xfrm>
            <a:off x="1093304" y="4913376"/>
            <a:ext cx="6827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9EE45A-2D53-EB4B-9130-0A48A9F06B9A}"/>
              </a:ext>
            </a:extLst>
          </p:cNvPr>
          <p:cNvSpPr>
            <a:spLocks noGrp="1"/>
          </p:cNvSpPr>
          <p:nvPr>
            <p:ph type="title" hasCustomPrompt="1"/>
          </p:nvPr>
        </p:nvSpPr>
        <p:spPr>
          <a:xfrm>
            <a:off x="1093304" y="2655067"/>
            <a:ext cx="10301028" cy="1325563"/>
          </a:xfrm>
          <a:prstGeom prst="rect">
            <a:avLst/>
          </a:prstGeom>
        </p:spPr>
        <p:txBody>
          <a:bodyPr>
            <a:noAutofit/>
          </a:bodyPr>
          <a:lstStyle>
            <a:lvl1pPr>
              <a:defRPr sz="8000">
                <a:solidFill>
                  <a:srgbClr val="C1862E"/>
                </a:solidFill>
              </a:defRPr>
            </a:lvl1pPr>
          </a:lstStyle>
          <a:p>
            <a:r>
              <a:rPr lang="en-US"/>
              <a:t>THANK YOU</a:t>
            </a:r>
          </a:p>
        </p:txBody>
      </p:sp>
      <p:sp>
        <p:nvSpPr>
          <p:cNvPr id="14" name="Text Placeholder 13">
            <a:extLst>
              <a:ext uri="{FF2B5EF4-FFF2-40B4-BE49-F238E27FC236}">
                <a16:creationId xmlns:a16="http://schemas.microsoft.com/office/drawing/2014/main" id="{DBAA8A66-0BD1-0D44-AB9A-E9299C78BCDD}"/>
              </a:ext>
            </a:extLst>
          </p:cNvPr>
          <p:cNvSpPr>
            <a:spLocks noGrp="1"/>
          </p:cNvSpPr>
          <p:nvPr>
            <p:ph type="body" sz="quarter" idx="10" hasCustomPrompt="1"/>
          </p:nvPr>
        </p:nvSpPr>
        <p:spPr>
          <a:xfrm>
            <a:off x="1063971" y="5243298"/>
            <a:ext cx="5327650" cy="420844"/>
          </a:xfrm>
          <a:prstGeom prst="rect">
            <a:avLst/>
          </a:prstGeom>
        </p:spPr>
        <p:txBody>
          <a:bodyPr/>
          <a:lstStyle>
            <a:lvl1pPr marL="0" indent="0">
              <a:buNone/>
              <a:defRPr sz="1800" b="1" i="0">
                <a:solidFill>
                  <a:schemeClr val="bg1"/>
                </a:solidFill>
                <a:latin typeface="Arial Black" panose="020B0604020202020204" pitchFamily="34" charset="0"/>
              </a:defRPr>
            </a:lvl1pPr>
            <a:lvl2pPr marL="457200" indent="0">
              <a:buNone/>
              <a:defRPr b="0" i="0">
                <a:solidFill>
                  <a:schemeClr val="bg1"/>
                </a:solidFill>
                <a:latin typeface="HelveticaNeueLT Std Lt" panose="020B0403020202020204" pitchFamily="34" charset="0"/>
              </a:defRPr>
            </a:lvl2pPr>
            <a:lvl3pPr marL="914400" indent="0">
              <a:buNone/>
              <a:defRPr b="0" i="0">
                <a:solidFill>
                  <a:schemeClr val="bg1"/>
                </a:solidFill>
                <a:latin typeface="HelveticaNeueLT Std Lt" panose="020B0403020202020204" pitchFamily="34" charset="0"/>
              </a:defRPr>
            </a:lvl3pPr>
            <a:lvl4pPr marL="1371600" indent="0">
              <a:buNone/>
              <a:defRPr b="0" i="0">
                <a:solidFill>
                  <a:schemeClr val="bg1"/>
                </a:solidFill>
                <a:latin typeface="HelveticaNeueLT Std Lt" panose="020B0403020202020204" pitchFamily="34" charset="0"/>
              </a:defRPr>
            </a:lvl4pPr>
            <a:lvl5pPr marL="1828800" indent="0">
              <a:buNone/>
              <a:defRPr b="0" i="0">
                <a:solidFill>
                  <a:schemeClr val="bg1"/>
                </a:solidFill>
                <a:latin typeface="HelveticaNeueLT Std Lt" panose="020B0403020202020204" pitchFamily="34" charset="0"/>
              </a:defRPr>
            </a:lvl5pPr>
          </a:lstStyle>
          <a:p>
            <a:pPr lvl="0"/>
            <a:r>
              <a:rPr lang="en-US"/>
              <a:t>Contact Name</a:t>
            </a:r>
          </a:p>
        </p:txBody>
      </p:sp>
      <p:sp>
        <p:nvSpPr>
          <p:cNvPr id="15" name="Text Placeholder 13">
            <a:extLst>
              <a:ext uri="{FF2B5EF4-FFF2-40B4-BE49-F238E27FC236}">
                <a16:creationId xmlns:a16="http://schemas.microsoft.com/office/drawing/2014/main" id="{58E4FF62-59C8-F54B-B228-CA8111D93D8F}"/>
              </a:ext>
            </a:extLst>
          </p:cNvPr>
          <p:cNvSpPr>
            <a:spLocks noGrp="1"/>
          </p:cNvSpPr>
          <p:nvPr>
            <p:ph type="body" sz="quarter" idx="11" hasCustomPrompt="1"/>
          </p:nvPr>
        </p:nvSpPr>
        <p:spPr>
          <a:xfrm>
            <a:off x="1063971" y="5600174"/>
            <a:ext cx="5327650" cy="420844"/>
          </a:xfrm>
          <a:prstGeom prst="rect">
            <a:avLst/>
          </a:prstGeom>
        </p:spPr>
        <p:txBody>
          <a:bodyPr/>
          <a:lstStyle>
            <a:lvl1pPr marL="0" indent="0">
              <a:buNone/>
              <a:defRPr sz="1800" b="0" i="0">
                <a:solidFill>
                  <a:schemeClr val="bg1"/>
                </a:solidFill>
                <a:latin typeface="Arial" panose="020B0604020202020204" pitchFamily="34" charset="0"/>
              </a:defRPr>
            </a:lvl1pPr>
            <a:lvl2pPr marL="457200" indent="0">
              <a:buNone/>
              <a:defRPr b="0" i="0">
                <a:solidFill>
                  <a:schemeClr val="bg1"/>
                </a:solidFill>
                <a:latin typeface="HelveticaNeueLT Std Lt" panose="020B0403020202020204" pitchFamily="34" charset="0"/>
              </a:defRPr>
            </a:lvl2pPr>
            <a:lvl3pPr marL="914400" indent="0">
              <a:buNone/>
              <a:defRPr b="0" i="0">
                <a:solidFill>
                  <a:schemeClr val="bg1"/>
                </a:solidFill>
                <a:latin typeface="HelveticaNeueLT Std Lt" panose="020B0403020202020204" pitchFamily="34" charset="0"/>
              </a:defRPr>
            </a:lvl3pPr>
            <a:lvl4pPr marL="1371600" indent="0">
              <a:buNone/>
              <a:defRPr b="0" i="0">
                <a:solidFill>
                  <a:schemeClr val="bg1"/>
                </a:solidFill>
                <a:latin typeface="HelveticaNeueLT Std Lt" panose="020B0403020202020204" pitchFamily="34" charset="0"/>
              </a:defRPr>
            </a:lvl4pPr>
            <a:lvl5pPr marL="1828800" indent="0">
              <a:buNone/>
              <a:defRPr b="0" i="0">
                <a:solidFill>
                  <a:schemeClr val="bg1"/>
                </a:solidFill>
                <a:latin typeface="HelveticaNeueLT Std Lt" panose="020B0403020202020204" pitchFamily="34" charset="0"/>
              </a:defRPr>
            </a:lvl5pPr>
          </a:lstStyle>
          <a:p>
            <a:pPr lvl="0"/>
            <a:r>
              <a:rPr lang="en-US"/>
              <a:t>Email/Phone#</a:t>
            </a:r>
          </a:p>
        </p:txBody>
      </p:sp>
    </p:spTree>
    <p:extLst>
      <p:ext uri="{BB962C8B-B14F-4D97-AF65-F5344CB8AC3E}">
        <p14:creationId xmlns:p14="http://schemas.microsoft.com/office/powerpoint/2010/main" val="41566737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_No Contact Info">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EE192BB9-6981-744C-A328-D5A178EA7A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DC9EE45A-2D53-EB4B-9130-0A48A9F06B9A}"/>
              </a:ext>
            </a:extLst>
          </p:cNvPr>
          <p:cNvSpPr>
            <a:spLocks noGrp="1"/>
          </p:cNvSpPr>
          <p:nvPr>
            <p:ph type="title" hasCustomPrompt="1"/>
          </p:nvPr>
        </p:nvSpPr>
        <p:spPr>
          <a:xfrm>
            <a:off x="1093304" y="3647288"/>
            <a:ext cx="10301028" cy="1325563"/>
          </a:xfrm>
          <a:prstGeom prst="rect">
            <a:avLst/>
          </a:prstGeom>
        </p:spPr>
        <p:txBody>
          <a:bodyPr>
            <a:noAutofit/>
          </a:bodyPr>
          <a:lstStyle>
            <a:lvl1pPr>
              <a:defRPr sz="8000">
                <a:solidFill>
                  <a:srgbClr val="C1862E"/>
                </a:solidFill>
              </a:defRPr>
            </a:lvl1pPr>
          </a:lstStyle>
          <a:p>
            <a:r>
              <a:rPr lang="en-US"/>
              <a:t>THANK YOU</a:t>
            </a:r>
          </a:p>
        </p:txBody>
      </p:sp>
    </p:spTree>
    <p:extLst>
      <p:ext uri="{BB962C8B-B14F-4D97-AF65-F5344CB8AC3E}">
        <p14:creationId xmlns:p14="http://schemas.microsoft.com/office/powerpoint/2010/main" val="1983043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ngle table">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85FB8C2F-6089-455D-99DA-8CEA5617B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able Placeholder 9">
            <a:extLst>
              <a:ext uri="{FF2B5EF4-FFF2-40B4-BE49-F238E27FC236}">
                <a16:creationId xmlns:a16="http://schemas.microsoft.com/office/drawing/2014/main" id="{F1452960-53FA-F442-9D41-BCC0D2C71301}"/>
              </a:ext>
            </a:extLst>
          </p:cNvPr>
          <p:cNvSpPr>
            <a:spLocks noGrp="1"/>
          </p:cNvSpPr>
          <p:nvPr>
            <p:ph type="tbl" sz="quarter" idx="13"/>
          </p:nvPr>
        </p:nvSpPr>
        <p:spPr>
          <a:xfrm>
            <a:off x="1063752" y="2018285"/>
            <a:ext cx="10277854" cy="4170680"/>
          </a:xfrm>
          <a:prstGeom prst="rect">
            <a:avLst/>
          </a:prstGeom>
        </p:spPr>
        <p:txBody>
          <a:bodyPr>
            <a:normAutofit/>
          </a:bodyPr>
          <a:lstStyle>
            <a:lvl1pPr>
              <a:defRPr sz="2000">
                <a:solidFill>
                  <a:srgbClr val="011E44"/>
                </a:solidFill>
              </a:defRPr>
            </a:lvl1pPr>
          </a:lstStyle>
          <a:p>
            <a:r>
              <a:rPr lang="en-US"/>
              <a:t>Click icon to add table</a:t>
            </a:r>
          </a:p>
        </p:txBody>
      </p:sp>
      <p:sp>
        <p:nvSpPr>
          <p:cNvPr id="16" name="Subtitle 2">
            <a:extLst>
              <a:ext uri="{FF2B5EF4-FFF2-40B4-BE49-F238E27FC236}">
                <a16:creationId xmlns:a16="http://schemas.microsoft.com/office/drawing/2014/main" id="{1E86FBA1-8C5B-DA43-A56B-CFA2036129B9}"/>
              </a:ext>
            </a:extLst>
          </p:cNvPr>
          <p:cNvSpPr>
            <a:spLocks noGrp="1"/>
          </p:cNvSpPr>
          <p:nvPr>
            <p:ph type="subTitle" idx="1" hasCustomPrompt="1"/>
          </p:nvPr>
        </p:nvSpPr>
        <p:spPr>
          <a:xfrm>
            <a:off x="1088136" y="1334245"/>
            <a:ext cx="10265663" cy="436325"/>
          </a:xfrm>
          <a:prstGeom prst="rect">
            <a:avLst/>
          </a:prstGeom>
        </p:spPr>
        <p:txBody>
          <a:bodyPr>
            <a:normAutofit/>
          </a:bodyPr>
          <a:lstStyle>
            <a:lvl1pPr marL="0" indent="0" algn="l">
              <a:buNone/>
              <a:defRPr sz="1000" b="1" i="0" spc="150" baseline="0">
                <a:solidFill>
                  <a:srgbClr val="C1862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E51E8B87-FF61-674F-A6FE-BA506EC1B719}"/>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95948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ouble table">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85FB8C2F-6089-455D-99DA-8CEA5617B3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able Placeholder 9">
            <a:extLst>
              <a:ext uri="{FF2B5EF4-FFF2-40B4-BE49-F238E27FC236}">
                <a16:creationId xmlns:a16="http://schemas.microsoft.com/office/drawing/2014/main" id="{44FDBB60-A968-406F-8A24-E0FAC293E2E8}"/>
              </a:ext>
            </a:extLst>
          </p:cNvPr>
          <p:cNvSpPr>
            <a:spLocks noGrp="1"/>
          </p:cNvSpPr>
          <p:nvPr>
            <p:ph type="tbl" sz="quarter" idx="13"/>
          </p:nvPr>
        </p:nvSpPr>
        <p:spPr>
          <a:xfrm>
            <a:off x="1066620" y="2018284"/>
            <a:ext cx="4900069" cy="3811015"/>
          </a:xfrm>
          <a:prstGeom prst="rect">
            <a:avLst/>
          </a:prstGeom>
        </p:spPr>
        <p:txBody>
          <a:bodyPr>
            <a:normAutofit/>
          </a:bodyPr>
          <a:lstStyle>
            <a:lvl1pPr>
              <a:defRPr sz="2000">
                <a:solidFill>
                  <a:srgbClr val="011E44"/>
                </a:solidFill>
              </a:defRPr>
            </a:lvl1pPr>
          </a:lstStyle>
          <a:p>
            <a:r>
              <a:rPr lang="en-US"/>
              <a:t>Click icon to add table</a:t>
            </a:r>
          </a:p>
        </p:txBody>
      </p:sp>
      <p:sp>
        <p:nvSpPr>
          <p:cNvPr id="9" name="Table Placeholder 9">
            <a:extLst>
              <a:ext uri="{FF2B5EF4-FFF2-40B4-BE49-F238E27FC236}">
                <a16:creationId xmlns:a16="http://schemas.microsoft.com/office/drawing/2014/main" id="{F7E822A5-0A34-44F6-81E1-2B1AC5DF8494}"/>
              </a:ext>
            </a:extLst>
          </p:cNvPr>
          <p:cNvSpPr>
            <a:spLocks noGrp="1"/>
          </p:cNvSpPr>
          <p:nvPr>
            <p:ph type="tbl" sz="quarter" idx="14"/>
          </p:nvPr>
        </p:nvSpPr>
        <p:spPr>
          <a:xfrm>
            <a:off x="6453730" y="2018284"/>
            <a:ext cx="4900070" cy="3811015"/>
          </a:xfrm>
          <a:prstGeom prst="rect">
            <a:avLst/>
          </a:prstGeom>
        </p:spPr>
        <p:txBody>
          <a:bodyPr>
            <a:normAutofit/>
          </a:bodyPr>
          <a:lstStyle>
            <a:lvl1pPr>
              <a:defRPr sz="2000">
                <a:solidFill>
                  <a:srgbClr val="011E44"/>
                </a:solidFill>
              </a:defRPr>
            </a:lvl1pPr>
          </a:lstStyle>
          <a:p>
            <a:r>
              <a:rPr lang="en-US"/>
              <a:t>Click icon to add table</a:t>
            </a:r>
          </a:p>
        </p:txBody>
      </p:sp>
      <p:sp>
        <p:nvSpPr>
          <p:cNvPr id="12" name="Subtitle 2">
            <a:extLst>
              <a:ext uri="{FF2B5EF4-FFF2-40B4-BE49-F238E27FC236}">
                <a16:creationId xmlns:a16="http://schemas.microsoft.com/office/drawing/2014/main" id="{4B7E4923-51C2-E34C-9CDD-66899DD9E2C8}"/>
              </a:ext>
            </a:extLst>
          </p:cNvPr>
          <p:cNvSpPr>
            <a:spLocks noGrp="1"/>
          </p:cNvSpPr>
          <p:nvPr>
            <p:ph type="subTitle" idx="1" hasCustomPrompt="1"/>
          </p:nvPr>
        </p:nvSpPr>
        <p:spPr>
          <a:xfrm>
            <a:off x="1088136" y="1334245"/>
            <a:ext cx="10265664" cy="436325"/>
          </a:xfrm>
          <a:prstGeom prst="rect">
            <a:avLst/>
          </a:prstGeom>
        </p:spPr>
        <p:txBody>
          <a:bodyPr>
            <a:normAutofit/>
          </a:bodyPr>
          <a:lstStyle>
            <a:lvl1pPr marL="0" indent="0" algn="l">
              <a:buNone/>
              <a:defRPr sz="1000" b="1" i="0" spc="150" baseline="0">
                <a:solidFill>
                  <a:srgbClr val="C1862E"/>
                </a:solidFill>
                <a:latin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7" name="Title 1">
            <a:extLst>
              <a:ext uri="{FF2B5EF4-FFF2-40B4-BE49-F238E27FC236}">
                <a16:creationId xmlns:a16="http://schemas.microsoft.com/office/drawing/2014/main" id="{F2235559-2A9B-214A-9519-F0B16DEF81AA}"/>
              </a:ext>
            </a:extLst>
          </p:cNvPr>
          <p:cNvSpPr>
            <a:spLocks noGrp="1"/>
          </p:cNvSpPr>
          <p:nvPr>
            <p:ph type="title" hasCustomPrompt="1"/>
          </p:nvPr>
        </p:nvSpPr>
        <p:spPr>
          <a:xfrm>
            <a:off x="1075943" y="748952"/>
            <a:ext cx="10265663" cy="585294"/>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374111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0EA7CB21-CA3E-BE4B-912A-40F3BDF44C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0F63D26A-E243-8649-B80C-DDF51E466D02}"/>
              </a:ext>
            </a:extLst>
          </p:cNvPr>
          <p:cNvSpPr>
            <a:spLocks noGrp="1"/>
          </p:cNvSpPr>
          <p:nvPr>
            <p:ph idx="1"/>
          </p:nvPr>
        </p:nvSpPr>
        <p:spPr>
          <a:xfrm>
            <a:off x="1075943" y="1890268"/>
            <a:ext cx="10564121" cy="4351338"/>
          </a:xfrm>
          <a:prstGeom prst="rect">
            <a:avLst/>
          </a:prstGeom>
        </p:spPr>
        <p:txBody>
          <a:bodyPr/>
          <a:lstStyle>
            <a:lvl1pPr>
              <a:defRPr sz="2000"/>
            </a:lvl1pPr>
            <a:lvl2pPr>
              <a:defRPr sz="1800"/>
            </a:lvl2pPr>
            <a:lvl3pPr>
              <a:defRPr sz="1600"/>
            </a:lvl3pPr>
          </a:lstStyle>
          <a:p>
            <a:pPr lvl="0"/>
            <a:r>
              <a:rPr lang="en-US"/>
              <a:t>Click to edit</a:t>
            </a:r>
          </a:p>
          <a:p>
            <a:pPr lvl="1"/>
            <a:r>
              <a:rPr lang="en-US"/>
              <a:t>Second level</a:t>
            </a:r>
          </a:p>
          <a:p>
            <a:pPr lvl="2"/>
            <a:r>
              <a:rPr lang="en-US"/>
              <a:t>Third level</a:t>
            </a:r>
          </a:p>
        </p:txBody>
      </p:sp>
      <p:sp>
        <p:nvSpPr>
          <p:cNvPr id="6" name="Title 1">
            <a:extLst>
              <a:ext uri="{FF2B5EF4-FFF2-40B4-BE49-F238E27FC236}">
                <a16:creationId xmlns:a16="http://schemas.microsoft.com/office/drawing/2014/main" id="{DEE38A7D-C626-7542-8545-9564D57973D2}"/>
              </a:ext>
            </a:extLst>
          </p:cNvPr>
          <p:cNvSpPr>
            <a:spLocks noGrp="1"/>
          </p:cNvSpPr>
          <p:nvPr>
            <p:ph type="title" hasCustomPrompt="1"/>
          </p:nvPr>
        </p:nvSpPr>
        <p:spPr>
          <a:xfrm>
            <a:off x="1075943" y="419987"/>
            <a:ext cx="10564121" cy="1325563"/>
          </a:xfrm>
          <a:prstGeom prst="rect">
            <a:avLst/>
          </a:prstGeom>
        </p:spPr>
        <p:txBody>
          <a:bodyPr anchor="ctr"/>
          <a:lstStyle/>
          <a:p>
            <a:r>
              <a:rPr lang="en-US"/>
              <a:t>TITLE HERE</a:t>
            </a:r>
          </a:p>
        </p:txBody>
      </p:sp>
    </p:spTree>
    <p:extLst>
      <p:ext uri="{BB962C8B-B14F-4D97-AF65-F5344CB8AC3E}">
        <p14:creationId xmlns:p14="http://schemas.microsoft.com/office/powerpoint/2010/main" val="962946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31F18-B0C2-5B4B-9C0C-C661BAADD1C5}"/>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6000"/>
            </a:lvl1pPr>
          </a:lstStyle>
          <a:p>
            <a:r>
              <a:rPr lang="en-US"/>
              <a:t>TITLE HERE</a:t>
            </a:r>
          </a:p>
        </p:txBody>
      </p:sp>
      <p:sp>
        <p:nvSpPr>
          <p:cNvPr id="3" name="Subtitle 2">
            <a:extLst>
              <a:ext uri="{FF2B5EF4-FFF2-40B4-BE49-F238E27FC236}">
                <a16:creationId xmlns:a16="http://schemas.microsoft.com/office/drawing/2014/main" id="{73F8E95E-2A73-2B4C-84B9-4B132D760BF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229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ck and RoR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0A55D20-A5F8-EE40-8C56-F22BC40DCE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7">
            <a:extLst>
              <a:ext uri="{FF2B5EF4-FFF2-40B4-BE49-F238E27FC236}">
                <a16:creationId xmlns:a16="http://schemas.microsoft.com/office/drawing/2014/main" id="{1741DB84-EF59-4E48-9C38-6C43B545EBC1}"/>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5F586139-8BFA-B54A-8075-E197DD48A75D}"/>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21770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ylin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56ED55-C6A9-4341-8A0F-B7430CF6CC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 Placeholder 7">
            <a:extLst>
              <a:ext uri="{FF2B5EF4-FFF2-40B4-BE49-F238E27FC236}">
                <a16:creationId xmlns:a16="http://schemas.microsoft.com/office/drawing/2014/main" id="{4F85673F-85BB-0542-836D-1C3F20D330E5}"/>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D0A854A9-DC5A-FD4E-820E-61FF99DA4EB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1428379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ug and container ship">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1D1CC8-2326-AC46-989D-6B2283FF4F3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3481698B-12B9-914F-864E-F5E32551CCF4}"/>
              </a:ext>
            </a:extLst>
          </p:cNvPr>
          <p:cNvSpPr>
            <a:spLocks noGrp="1"/>
          </p:cNvSpPr>
          <p:nvPr>
            <p:ph type="body" sz="quarter" idx="13"/>
          </p:nvPr>
        </p:nvSpPr>
        <p:spPr>
          <a:xfrm>
            <a:off x="1075944" y="1890268"/>
            <a:ext cx="4715256" cy="4465136"/>
          </a:xfrm>
          <a:prstGeom prst="rect">
            <a:avLst/>
          </a:prstGeom>
        </p:spPr>
        <p:txBody>
          <a:bodyPr>
            <a:noAutofit/>
          </a:bodyPr>
          <a:lstStyle>
            <a:lvl1pPr>
              <a:defRPr sz="2000" b="0" i="0">
                <a:solidFill>
                  <a:schemeClr val="tx2"/>
                </a:solidFill>
                <a:latin typeface="Arial" panose="020B0604020202020204" pitchFamily="34" charset="0"/>
              </a:defRPr>
            </a:lvl1pPr>
            <a:lvl2pPr>
              <a:defRPr sz="1800" b="0" i="0">
                <a:solidFill>
                  <a:schemeClr val="tx2"/>
                </a:solidFill>
                <a:latin typeface="Arial" panose="020B0604020202020204" pitchFamily="34" charset="0"/>
              </a:defRPr>
            </a:lvl2pPr>
            <a:lvl3pPr>
              <a:defRPr sz="1600" b="0" i="0">
                <a:solidFill>
                  <a:schemeClr val="tx2"/>
                </a:solidFill>
                <a:latin typeface="Arial" panose="020B0604020202020204" pitchFamily="34" charset="0"/>
              </a:defRPr>
            </a:lvl3pPr>
            <a:lvl4pPr marL="1371600" indent="0">
              <a:buNone/>
              <a:defRPr>
                <a:solidFill>
                  <a:schemeClr val="tx2"/>
                </a:solidFill>
                <a:latin typeface="HelveticaNeueLT Std Lt" panose="020B0403020202020204" pitchFamily="34" charset="0"/>
              </a:defRPr>
            </a:lvl4pPr>
            <a:lvl5pPr>
              <a:defRPr sz="1600">
                <a:solidFill>
                  <a:schemeClr val="tx2"/>
                </a:solidFill>
                <a:latin typeface="HelveticaNeueLT Std Lt" panose="020B0403020202020204" pitchFamily="34" charset="0"/>
              </a:defRPr>
            </a:lvl5pPr>
          </a:lstStyle>
          <a:p>
            <a:pPr lvl="0"/>
            <a:r>
              <a:rPr lang="en-US"/>
              <a:t>Click to edit</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D666D67-FECE-6144-AEC7-844A29E86552}"/>
              </a:ext>
            </a:extLst>
          </p:cNvPr>
          <p:cNvSpPr>
            <a:spLocks noGrp="1"/>
          </p:cNvSpPr>
          <p:nvPr>
            <p:ph type="title" hasCustomPrompt="1"/>
          </p:nvPr>
        </p:nvSpPr>
        <p:spPr>
          <a:xfrm>
            <a:off x="1075944" y="748951"/>
            <a:ext cx="4715256" cy="996599"/>
          </a:xfrm>
          <a:prstGeom prst="rect">
            <a:avLst/>
          </a:prstGeom>
        </p:spPr>
        <p:txBody>
          <a:bodyPr anchor="t" anchorCtr="0">
            <a:noAutofit/>
          </a:bodyPr>
          <a:lstStyle/>
          <a:p>
            <a:r>
              <a:rPr lang="en-US"/>
              <a:t>TITLE HERE</a:t>
            </a:r>
          </a:p>
        </p:txBody>
      </p:sp>
    </p:spTree>
    <p:extLst>
      <p:ext uri="{BB962C8B-B14F-4D97-AF65-F5344CB8AC3E}">
        <p14:creationId xmlns:p14="http://schemas.microsoft.com/office/powerpoint/2010/main" val="41096472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image" Target="../media/image1.jpeg"/><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5D983EC6-67DC-AE41-A039-7A346109EBCF}"/>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2C11BD-EB3C-49D9-AA0F-711DD18D89F5}"/>
              </a:ext>
            </a:extLst>
          </p:cNvPr>
          <p:cNvSpPr>
            <a:spLocks noGrp="1"/>
          </p:cNvSpPr>
          <p:nvPr>
            <p:ph type="title"/>
          </p:nvPr>
        </p:nvSpPr>
        <p:spPr>
          <a:xfrm>
            <a:off x="1075944" y="748952"/>
            <a:ext cx="10287795" cy="996267"/>
          </a:xfrm>
          <a:prstGeom prst="rect">
            <a:avLst/>
          </a:prstGeom>
        </p:spPr>
        <p:txBody>
          <a:bodyPr vert="horz" lIns="91440" tIns="45720" rIns="91440" bIns="45720" rtlCol="0" anchor="t" anchorCtr="0">
            <a:noAutofit/>
          </a:bodyPr>
          <a:lstStyle/>
          <a:p>
            <a:r>
              <a:rPr lang="en-US"/>
              <a:t>TITLE HERE</a:t>
            </a:r>
          </a:p>
        </p:txBody>
      </p:sp>
      <p:sp>
        <p:nvSpPr>
          <p:cNvPr id="13" name="Text Placeholder 12">
            <a:extLst>
              <a:ext uri="{FF2B5EF4-FFF2-40B4-BE49-F238E27FC236}">
                <a16:creationId xmlns:a16="http://schemas.microsoft.com/office/drawing/2014/main" id="{1E9C58DD-BE36-F547-A918-4B68D6BE2EBE}"/>
              </a:ext>
            </a:extLst>
          </p:cNvPr>
          <p:cNvSpPr>
            <a:spLocks noGrp="1"/>
          </p:cNvSpPr>
          <p:nvPr>
            <p:ph type="body" idx="1"/>
          </p:nvPr>
        </p:nvSpPr>
        <p:spPr>
          <a:xfrm>
            <a:off x="1075943" y="1895198"/>
            <a:ext cx="10287796" cy="4351338"/>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3667922956"/>
      </p:ext>
    </p:extLst>
  </p:cSld>
  <p:clrMap bg1="lt1" tx1="dk1" bg2="lt2" tx2="dk2" accent1="accent1" accent2="accent2" accent3="accent3" accent4="accent4" accent5="accent5" accent6="accent6" hlink="hlink" folHlink="folHlink"/>
  <p:sldLayoutIdLst>
    <p:sldLayoutId id="2147483651" r:id="rId1"/>
    <p:sldLayoutId id="2147483659" r:id="rId2"/>
    <p:sldLayoutId id="2147483675" r:id="rId3"/>
    <p:sldLayoutId id="2147483652" r:id="rId4"/>
    <p:sldLayoutId id="2147483676"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7" r:id="rId15"/>
    <p:sldLayoutId id="2147483681" r:id="rId16"/>
    <p:sldLayoutId id="2147483682" r:id="rId17"/>
    <p:sldLayoutId id="2147483683" r:id="rId18"/>
    <p:sldLayoutId id="2147483684" r:id="rId19"/>
    <p:sldLayoutId id="2147483678" r:id="rId20"/>
    <p:sldLayoutId id="2147483671" r:id="rId21"/>
    <p:sldLayoutId id="2147483672" r:id="rId22"/>
    <p:sldLayoutId id="2147483673" r:id="rId23"/>
    <p:sldLayoutId id="2147483674" r:id="rId24"/>
    <p:sldLayoutId id="2147483679" r:id="rId25"/>
    <p:sldLayoutId id="2147483677" r:id="rId26"/>
    <p:sldLayoutId id="2147483680" r:id="rId27"/>
    <p:sldLayoutId id="2147483668" r:id="rId28"/>
    <p:sldLayoutId id="2147483685" r:id="rId29"/>
    <p:sldLayoutId id="2147483663" r:id="rId30"/>
    <p:sldLayoutId id="2147483666" r:id="rId31"/>
    <p:sldLayoutId id="2147483686" r:id="rId32"/>
    <p:sldLayoutId id="2147483687" r:id="rId33"/>
  </p:sldLayoutIdLst>
  <p:txStyles>
    <p:titleStyle>
      <a:lvl1pPr algn="l" defTabSz="914400" rtl="0" eaLnBrk="1" latinLnBrk="0" hangingPunct="1">
        <a:lnSpc>
          <a:spcPct val="90000"/>
        </a:lnSpc>
        <a:spcBef>
          <a:spcPct val="0"/>
        </a:spcBef>
        <a:buNone/>
        <a:defRPr sz="4000" b="0" i="0" kern="1200" spc="20" baseline="0">
          <a:solidFill>
            <a:srgbClr val="011E44"/>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11E44"/>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11E44"/>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11E44"/>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5D983EC6-67DC-AE41-A039-7A346109EBCF}"/>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02C11BD-EB3C-49D9-AA0F-711DD18D89F5}"/>
              </a:ext>
            </a:extLst>
          </p:cNvPr>
          <p:cNvSpPr>
            <a:spLocks noGrp="1"/>
          </p:cNvSpPr>
          <p:nvPr>
            <p:ph type="title"/>
          </p:nvPr>
        </p:nvSpPr>
        <p:spPr>
          <a:xfrm>
            <a:off x="1075944" y="748952"/>
            <a:ext cx="10287795" cy="996267"/>
          </a:xfrm>
          <a:prstGeom prst="rect">
            <a:avLst/>
          </a:prstGeom>
        </p:spPr>
        <p:txBody>
          <a:bodyPr vert="horz" lIns="91440" tIns="45720" rIns="91440" bIns="45720" rtlCol="0" anchor="t" anchorCtr="0">
            <a:noAutofit/>
          </a:bodyPr>
          <a:lstStyle/>
          <a:p>
            <a:r>
              <a:rPr lang="en-US"/>
              <a:t>TITLE HERE</a:t>
            </a:r>
          </a:p>
        </p:txBody>
      </p:sp>
      <p:sp>
        <p:nvSpPr>
          <p:cNvPr id="13" name="Text Placeholder 12">
            <a:extLst>
              <a:ext uri="{FF2B5EF4-FFF2-40B4-BE49-F238E27FC236}">
                <a16:creationId xmlns:a16="http://schemas.microsoft.com/office/drawing/2014/main" id="{1E9C58DD-BE36-F547-A918-4B68D6BE2EBE}"/>
              </a:ext>
            </a:extLst>
          </p:cNvPr>
          <p:cNvSpPr>
            <a:spLocks noGrp="1"/>
          </p:cNvSpPr>
          <p:nvPr>
            <p:ph type="body" idx="1"/>
          </p:nvPr>
        </p:nvSpPr>
        <p:spPr>
          <a:xfrm>
            <a:off x="1075943" y="1895198"/>
            <a:ext cx="10287796" cy="4351338"/>
          </a:xfrm>
          <a:prstGeom prst="rect">
            <a:avLst/>
          </a:prstGeom>
        </p:spPr>
        <p:txBody>
          <a:bodyPr vert="horz" lIns="91440" tIns="45720" rIns="91440" bIns="45720" rtlCol="0">
            <a:normAutofit/>
          </a:bodyPr>
          <a:lstStyle/>
          <a:p>
            <a:pPr lvl="0"/>
            <a:r>
              <a:rPr lang="en-US"/>
              <a:t>Click to edit</a:t>
            </a:r>
          </a:p>
          <a:p>
            <a:pPr lvl="1"/>
            <a:r>
              <a:rPr lang="en-US"/>
              <a:t>Second level</a:t>
            </a:r>
          </a:p>
          <a:p>
            <a:pPr lvl="2"/>
            <a:r>
              <a:rPr lang="en-US"/>
              <a:t>Third level</a:t>
            </a:r>
          </a:p>
        </p:txBody>
      </p:sp>
    </p:spTree>
    <p:extLst>
      <p:ext uri="{BB962C8B-B14F-4D97-AF65-F5344CB8AC3E}">
        <p14:creationId xmlns:p14="http://schemas.microsoft.com/office/powerpoint/2010/main" val="3819545049"/>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Lst>
  <p:txStyles>
    <p:titleStyle>
      <a:lvl1pPr algn="l" defTabSz="914400" rtl="0" eaLnBrk="1" latinLnBrk="0" hangingPunct="1">
        <a:lnSpc>
          <a:spcPct val="90000"/>
        </a:lnSpc>
        <a:spcBef>
          <a:spcPct val="0"/>
        </a:spcBef>
        <a:buNone/>
        <a:defRPr sz="4000" b="0" i="0" kern="1200" spc="20" baseline="0">
          <a:solidFill>
            <a:srgbClr val="011E44"/>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11E44"/>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11E44"/>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11E44"/>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1E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47.jpg"/><Relationship Id="rId11" Type="http://schemas.openxmlformats.org/officeDocument/2006/relationships/image" Target="../media/image52.jpeg"/><Relationship Id="rId5" Type="http://schemas.openxmlformats.org/officeDocument/2006/relationships/image" Target="../media/image46.jpg"/><Relationship Id="rId10" Type="http://schemas.openxmlformats.org/officeDocument/2006/relationships/image" Target="../media/image51.jpeg"/><Relationship Id="rId4" Type="http://schemas.openxmlformats.org/officeDocument/2006/relationships/image" Target="../media/image45.jpg"/><Relationship Id="rId9"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1D4E8C-F030-6CE7-220F-A5FBC9E0838E}"/>
              </a:ext>
            </a:extLst>
          </p:cNvPr>
          <p:cNvSpPr txBox="1"/>
          <p:nvPr/>
        </p:nvSpPr>
        <p:spPr>
          <a:xfrm>
            <a:off x="1093304" y="2613392"/>
            <a:ext cx="10336696" cy="2862322"/>
          </a:xfrm>
          <a:prstGeom prst="rect">
            <a:avLst/>
          </a:prstGeom>
          <a:noFill/>
        </p:spPr>
        <p:txBody>
          <a:bodyPr wrap="square" rtlCol="0">
            <a:spAutoFit/>
          </a:bodyPr>
          <a:lstStyle/>
          <a:p>
            <a:r>
              <a:rPr lang="en-US" sz="8000" spc="300" dirty="0">
                <a:solidFill>
                  <a:srgbClr val="011E44"/>
                </a:solidFill>
                <a:latin typeface="Arial" panose="020B0604020202020204" pitchFamily="34" charset="0"/>
                <a:cs typeface="Arial" panose="020B0604020202020204" pitchFamily="34" charset="0"/>
              </a:rPr>
              <a:t>PORT HOUSTON OVERVIEW</a:t>
            </a:r>
          </a:p>
          <a:p>
            <a:r>
              <a:rPr lang="en-US" sz="2000" b="1" spc="300" dirty="0">
                <a:solidFill>
                  <a:srgbClr val="C1862A"/>
                </a:solidFill>
                <a:latin typeface="Arial Black" panose="020B0604020202020204" pitchFamily="34" charset="0"/>
                <a:cs typeface="Arial Black" panose="020B0604020202020204" pitchFamily="34" charset="0"/>
              </a:rPr>
              <a:t>Sabeeta Bidasie-Singh, Director Business Equity </a:t>
            </a:r>
          </a:p>
        </p:txBody>
      </p:sp>
    </p:spTree>
    <p:extLst>
      <p:ext uri="{BB962C8B-B14F-4D97-AF65-F5344CB8AC3E}">
        <p14:creationId xmlns:p14="http://schemas.microsoft.com/office/powerpoint/2010/main" val="2100739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A2881A7-2697-464E-8894-6A4EFE4A35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4" y="715018"/>
            <a:ext cx="10336696" cy="1323439"/>
          </a:xfrm>
          <a:prstGeom prst="rect">
            <a:avLst/>
          </a:prstGeom>
          <a:noFill/>
        </p:spPr>
        <p:txBody>
          <a:bodyPr wrap="square" rtlCol="0">
            <a:spAutoFit/>
          </a:bodyPr>
          <a:lstStyle/>
          <a:p>
            <a:r>
              <a:rPr lang="en-US" sz="4000" dirty="0">
                <a:solidFill>
                  <a:srgbClr val="011E44"/>
                </a:solidFill>
                <a:latin typeface="Arial" panose="020B0604020202020204" pitchFamily="34" charset="0"/>
              </a:rPr>
              <a:t>OUR TERMINALS</a:t>
            </a:r>
          </a:p>
          <a:p>
            <a:endParaRPr lang="en-US" sz="4000" spc="200" dirty="0">
              <a:solidFill>
                <a:srgbClr val="011E44"/>
              </a:solidFill>
              <a:latin typeface="Arial" panose="020B0604020202020204" pitchFamily="34" charset="0"/>
            </a:endParaRPr>
          </a:p>
        </p:txBody>
      </p:sp>
      <p:sp>
        <p:nvSpPr>
          <p:cNvPr id="9" name="TextBox 8">
            <a:extLst>
              <a:ext uri="{FF2B5EF4-FFF2-40B4-BE49-F238E27FC236}">
                <a16:creationId xmlns:a16="http://schemas.microsoft.com/office/drawing/2014/main" id="{E7BAE03E-560A-C343-9E74-8FBBD1B0027C}"/>
              </a:ext>
            </a:extLst>
          </p:cNvPr>
          <p:cNvSpPr txBox="1"/>
          <p:nvPr/>
        </p:nvSpPr>
        <p:spPr>
          <a:xfrm>
            <a:off x="609600" y="3697357"/>
            <a:ext cx="1656522" cy="523220"/>
          </a:xfrm>
          <a:prstGeom prst="rect">
            <a:avLst/>
          </a:prstGeom>
          <a:noFill/>
        </p:spPr>
        <p:txBody>
          <a:bodyPr wrap="square" rtlCol="0">
            <a:spAutoFit/>
          </a:bodyPr>
          <a:lstStyle/>
          <a:p>
            <a:pPr algn="ctr"/>
            <a:r>
              <a:rPr lang="en-US" sz="1400" b="1">
                <a:solidFill>
                  <a:srgbClr val="011E44"/>
                </a:solidFill>
                <a:latin typeface="Arial Black" panose="020B0604020202020204" pitchFamily="34" charset="0"/>
              </a:rPr>
              <a:t>Turning</a:t>
            </a:r>
          </a:p>
          <a:p>
            <a:pPr algn="ctr"/>
            <a:r>
              <a:rPr lang="en-US" sz="1400" b="1">
                <a:solidFill>
                  <a:srgbClr val="011E44"/>
                </a:solidFill>
                <a:latin typeface="Arial Black" panose="020B0604020202020204" pitchFamily="34" charset="0"/>
              </a:rPr>
              <a:t>Basin</a:t>
            </a:r>
          </a:p>
        </p:txBody>
      </p:sp>
      <p:sp>
        <p:nvSpPr>
          <p:cNvPr id="10" name="TextBox 9">
            <a:extLst>
              <a:ext uri="{FF2B5EF4-FFF2-40B4-BE49-F238E27FC236}">
                <a16:creationId xmlns:a16="http://schemas.microsoft.com/office/drawing/2014/main" id="{11420ED3-50D4-1549-BE67-0D8F2B73D6CB}"/>
              </a:ext>
            </a:extLst>
          </p:cNvPr>
          <p:cNvSpPr txBox="1"/>
          <p:nvPr/>
        </p:nvSpPr>
        <p:spPr>
          <a:xfrm>
            <a:off x="1159564" y="4212969"/>
            <a:ext cx="2498034" cy="523220"/>
          </a:xfrm>
          <a:prstGeom prst="rect">
            <a:avLst/>
          </a:prstGeom>
          <a:noFill/>
        </p:spPr>
        <p:txBody>
          <a:bodyPr wrap="square" rtlCol="0">
            <a:spAutoFit/>
          </a:bodyPr>
          <a:lstStyle/>
          <a:p>
            <a:pPr algn="ctr"/>
            <a:r>
              <a:rPr lang="en-US" sz="1400" b="1">
                <a:solidFill>
                  <a:srgbClr val="011E44"/>
                </a:solidFill>
                <a:latin typeface="Arial Black" panose="020B0604020202020204" pitchFamily="34" charset="0"/>
              </a:rPr>
              <a:t>Woodhouse</a:t>
            </a:r>
          </a:p>
          <a:p>
            <a:pPr algn="ctr"/>
            <a:r>
              <a:rPr lang="en-US" sz="1400" b="1">
                <a:solidFill>
                  <a:srgbClr val="011E44"/>
                </a:solidFill>
                <a:latin typeface="Arial Black" panose="020B0604020202020204" pitchFamily="34" charset="0"/>
              </a:rPr>
              <a:t>Grain Elevator</a:t>
            </a:r>
          </a:p>
        </p:txBody>
      </p:sp>
      <p:sp>
        <p:nvSpPr>
          <p:cNvPr id="11" name="TextBox 10">
            <a:extLst>
              <a:ext uri="{FF2B5EF4-FFF2-40B4-BE49-F238E27FC236}">
                <a16:creationId xmlns:a16="http://schemas.microsoft.com/office/drawing/2014/main" id="{AB253416-0E25-2E45-A243-59D3932BB618}"/>
              </a:ext>
            </a:extLst>
          </p:cNvPr>
          <p:cNvSpPr txBox="1"/>
          <p:nvPr/>
        </p:nvSpPr>
        <p:spPr>
          <a:xfrm>
            <a:off x="4280451" y="3729658"/>
            <a:ext cx="2498034" cy="523220"/>
          </a:xfrm>
          <a:prstGeom prst="rect">
            <a:avLst/>
          </a:prstGeom>
          <a:noFill/>
        </p:spPr>
        <p:txBody>
          <a:bodyPr wrap="square" rtlCol="0">
            <a:spAutoFit/>
          </a:bodyPr>
          <a:lstStyle/>
          <a:p>
            <a:pPr algn="ctr"/>
            <a:r>
              <a:rPr lang="en-US" sz="1400" b="1" dirty="0">
                <a:solidFill>
                  <a:srgbClr val="011E44"/>
                </a:solidFill>
                <a:latin typeface="Arial Black" panose="020B0604020202020204" pitchFamily="34" charset="0"/>
              </a:rPr>
              <a:t>Bulk</a:t>
            </a:r>
          </a:p>
          <a:p>
            <a:pPr algn="ctr"/>
            <a:r>
              <a:rPr lang="en-US" sz="1400" b="1" dirty="0">
                <a:solidFill>
                  <a:srgbClr val="011E44"/>
                </a:solidFill>
                <a:latin typeface="Arial Black" panose="020B0604020202020204" pitchFamily="34" charset="0"/>
              </a:rPr>
              <a:t>Handling</a:t>
            </a:r>
          </a:p>
        </p:txBody>
      </p:sp>
      <p:sp>
        <p:nvSpPr>
          <p:cNvPr id="12" name="TextBox 11">
            <a:extLst>
              <a:ext uri="{FF2B5EF4-FFF2-40B4-BE49-F238E27FC236}">
                <a16:creationId xmlns:a16="http://schemas.microsoft.com/office/drawing/2014/main" id="{22ABB41E-5BD2-1B4F-ADE2-89D042D802D3}"/>
              </a:ext>
            </a:extLst>
          </p:cNvPr>
          <p:cNvSpPr txBox="1"/>
          <p:nvPr/>
        </p:nvSpPr>
        <p:spPr>
          <a:xfrm>
            <a:off x="6019800" y="3272698"/>
            <a:ext cx="2498034" cy="523220"/>
          </a:xfrm>
          <a:prstGeom prst="rect">
            <a:avLst/>
          </a:prstGeom>
          <a:noFill/>
        </p:spPr>
        <p:txBody>
          <a:bodyPr wrap="square" rtlCol="0">
            <a:spAutoFit/>
          </a:bodyPr>
          <a:lstStyle/>
          <a:p>
            <a:pPr algn="ctr"/>
            <a:r>
              <a:rPr lang="en-US" sz="1400" b="1" err="1">
                <a:solidFill>
                  <a:srgbClr val="011E44"/>
                </a:solidFill>
                <a:latin typeface="Arial Black" panose="020B0604020202020204" pitchFamily="34" charset="0"/>
              </a:rPr>
              <a:t>Jacintoport</a:t>
            </a:r>
            <a:endParaRPr lang="en-US" sz="1400" b="1">
              <a:solidFill>
                <a:srgbClr val="011E44"/>
              </a:solidFill>
              <a:latin typeface="Arial Black" panose="020B0604020202020204" pitchFamily="34" charset="0"/>
            </a:endParaRPr>
          </a:p>
          <a:p>
            <a:pPr algn="ctr"/>
            <a:r>
              <a:rPr lang="en-US" sz="1400" b="1">
                <a:solidFill>
                  <a:srgbClr val="011E44"/>
                </a:solidFill>
                <a:latin typeface="Arial Black" panose="020B0604020202020204" pitchFamily="34" charset="0"/>
              </a:rPr>
              <a:t>&amp; CARE</a:t>
            </a:r>
          </a:p>
        </p:txBody>
      </p:sp>
      <p:sp>
        <p:nvSpPr>
          <p:cNvPr id="13" name="TextBox 12">
            <a:extLst>
              <a:ext uri="{FF2B5EF4-FFF2-40B4-BE49-F238E27FC236}">
                <a16:creationId xmlns:a16="http://schemas.microsoft.com/office/drawing/2014/main" id="{9032EA8A-D8DD-8D4B-B64B-D23819BC9A62}"/>
              </a:ext>
            </a:extLst>
          </p:cNvPr>
          <p:cNvSpPr txBox="1"/>
          <p:nvPr/>
        </p:nvSpPr>
        <p:spPr>
          <a:xfrm>
            <a:off x="9528312" y="2304635"/>
            <a:ext cx="2498034" cy="523220"/>
          </a:xfrm>
          <a:prstGeom prst="rect">
            <a:avLst/>
          </a:prstGeom>
          <a:noFill/>
        </p:spPr>
        <p:txBody>
          <a:bodyPr wrap="square" rtlCol="0">
            <a:spAutoFit/>
          </a:bodyPr>
          <a:lstStyle/>
          <a:p>
            <a:pPr algn="ctr"/>
            <a:r>
              <a:rPr lang="en-US" sz="1400" b="1" err="1">
                <a:solidFill>
                  <a:srgbClr val="011E44"/>
                </a:solidFill>
                <a:latin typeface="Arial Black" panose="020B0604020202020204" pitchFamily="34" charset="0"/>
              </a:rPr>
              <a:t>Barbours</a:t>
            </a:r>
            <a:endParaRPr lang="en-US" sz="1400" b="1">
              <a:solidFill>
                <a:srgbClr val="011E44"/>
              </a:solidFill>
              <a:latin typeface="Arial Black" panose="020B0604020202020204" pitchFamily="34" charset="0"/>
            </a:endParaRPr>
          </a:p>
          <a:p>
            <a:pPr algn="ctr"/>
            <a:r>
              <a:rPr lang="en-US" sz="1400" b="1">
                <a:solidFill>
                  <a:srgbClr val="011E44"/>
                </a:solidFill>
                <a:latin typeface="Arial Black" panose="020B0604020202020204" pitchFamily="34" charset="0"/>
              </a:rPr>
              <a:t>Cut</a:t>
            </a:r>
          </a:p>
        </p:txBody>
      </p:sp>
      <p:sp>
        <p:nvSpPr>
          <p:cNvPr id="14" name="TextBox 13">
            <a:extLst>
              <a:ext uri="{FF2B5EF4-FFF2-40B4-BE49-F238E27FC236}">
                <a16:creationId xmlns:a16="http://schemas.microsoft.com/office/drawing/2014/main" id="{7A4CD7F4-BE8B-6147-9F35-4A554BA03CB4}"/>
              </a:ext>
            </a:extLst>
          </p:cNvPr>
          <p:cNvSpPr txBox="1"/>
          <p:nvPr/>
        </p:nvSpPr>
        <p:spPr>
          <a:xfrm>
            <a:off x="9395790" y="4736189"/>
            <a:ext cx="2498034" cy="307777"/>
          </a:xfrm>
          <a:prstGeom prst="rect">
            <a:avLst/>
          </a:prstGeom>
          <a:noFill/>
        </p:spPr>
        <p:txBody>
          <a:bodyPr wrap="square" rtlCol="0">
            <a:spAutoFit/>
          </a:bodyPr>
          <a:lstStyle/>
          <a:p>
            <a:pPr algn="ctr"/>
            <a:r>
              <a:rPr lang="en-US" sz="1400" b="1">
                <a:solidFill>
                  <a:srgbClr val="011E44"/>
                </a:solidFill>
                <a:latin typeface="Arial Black" panose="020B0604020202020204" pitchFamily="34" charset="0"/>
              </a:rPr>
              <a:t>Bayport</a:t>
            </a:r>
          </a:p>
        </p:txBody>
      </p:sp>
    </p:spTree>
    <p:extLst>
      <p:ext uri="{BB962C8B-B14F-4D97-AF65-F5344CB8AC3E}">
        <p14:creationId xmlns:p14="http://schemas.microsoft.com/office/powerpoint/2010/main" val="361877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06994-9408-1F4E-A0AE-2A558DF29F9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4" y="715018"/>
            <a:ext cx="10336696" cy="861774"/>
          </a:xfrm>
          <a:prstGeom prst="rect">
            <a:avLst/>
          </a:prstGeom>
          <a:noFill/>
        </p:spPr>
        <p:txBody>
          <a:bodyPr wrap="square" rtlCol="0">
            <a:spAutoFit/>
          </a:bodyPr>
          <a:lstStyle/>
          <a:p>
            <a:r>
              <a:rPr lang="en-US" sz="4000" spc="200" dirty="0">
                <a:solidFill>
                  <a:srgbClr val="011E44"/>
                </a:solidFill>
                <a:latin typeface="Arial" panose="020B0604020202020204" pitchFamily="34" charset="0"/>
                <a:cs typeface="Arial" panose="020B0604020202020204" pitchFamily="34" charset="0"/>
              </a:rPr>
              <a:t>PORT HOUSTON</a:t>
            </a:r>
          </a:p>
          <a:p>
            <a:r>
              <a:rPr lang="en-US" sz="1000" b="1" spc="200" dirty="0">
                <a:solidFill>
                  <a:srgbClr val="C1862E"/>
                </a:solidFill>
                <a:latin typeface="Arial Black" panose="020B0A04020102020204" pitchFamily="34" charset="0"/>
              </a:rPr>
              <a:t>CARGO SECTORS 2023</a:t>
            </a:r>
          </a:p>
        </p:txBody>
      </p:sp>
      <p:sp>
        <p:nvSpPr>
          <p:cNvPr id="6" name="TextBox 5">
            <a:extLst>
              <a:ext uri="{FF2B5EF4-FFF2-40B4-BE49-F238E27FC236}">
                <a16:creationId xmlns:a16="http://schemas.microsoft.com/office/drawing/2014/main" id="{28E48583-75E2-E349-8BC3-B74BD3D209DC}"/>
              </a:ext>
            </a:extLst>
          </p:cNvPr>
          <p:cNvSpPr txBox="1"/>
          <p:nvPr/>
        </p:nvSpPr>
        <p:spPr>
          <a:xfrm>
            <a:off x="7625641" y="5275704"/>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cs typeface="Arial" panose="020B0604020202020204" pitchFamily="34" charset="0"/>
              </a:rPr>
              <a:t>Containerized</a:t>
            </a:r>
          </a:p>
        </p:txBody>
      </p:sp>
      <p:sp>
        <p:nvSpPr>
          <p:cNvPr id="7" name="TextBox 6">
            <a:extLst>
              <a:ext uri="{FF2B5EF4-FFF2-40B4-BE49-F238E27FC236}">
                <a16:creationId xmlns:a16="http://schemas.microsoft.com/office/drawing/2014/main" id="{EE06CC06-F251-C841-BF3C-D40F144055FC}"/>
              </a:ext>
            </a:extLst>
          </p:cNvPr>
          <p:cNvSpPr txBox="1"/>
          <p:nvPr/>
        </p:nvSpPr>
        <p:spPr>
          <a:xfrm>
            <a:off x="7625641" y="5478520"/>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cs typeface="Arial" panose="020B0604020202020204" pitchFamily="34" charset="0"/>
              </a:rPr>
              <a:t>Bulk Cargo</a:t>
            </a:r>
          </a:p>
        </p:txBody>
      </p:sp>
      <p:sp>
        <p:nvSpPr>
          <p:cNvPr id="9" name="TextBox 8">
            <a:extLst>
              <a:ext uri="{FF2B5EF4-FFF2-40B4-BE49-F238E27FC236}">
                <a16:creationId xmlns:a16="http://schemas.microsoft.com/office/drawing/2014/main" id="{B31DC3A1-C488-2D4A-B7EE-D28F69112FA3}"/>
              </a:ext>
            </a:extLst>
          </p:cNvPr>
          <p:cNvSpPr txBox="1"/>
          <p:nvPr/>
        </p:nvSpPr>
        <p:spPr>
          <a:xfrm>
            <a:off x="7625641" y="5689503"/>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cs typeface="Arial" panose="020B0604020202020204" pitchFamily="34" charset="0"/>
              </a:rPr>
              <a:t>General</a:t>
            </a:r>
            <a:r>
              <a:rPr lang="en-US" sz="1000" dirty="0">
                <a:solidFill>
                  <a:srgbClr val="011E44"/>
                </a:solidFill>
                <a:latin typeface="HelveticaNeueLT Std Lt" panose="020B0403020202020204" pitchFamily="34" charset="0"/>
              </a:rPr>
              <a:t> Cargo (Steel)</a:t>
            </a:r>
          </a:p>
        </p:txBody>
      </p:sp>
      <p:sp>
        <p:nvSpPr>
          <p:cNvPr id="10" name="TextBox 9">
            <a:extLst>
              <a:ext uri="{FF2B5EF4-FFF2-40B4-BE49-F238E27FC236}">
                <a16:creationId xmlns:a16="http://schemas.microsoft.com/office/drawing/2014/main" id="{A09F0D64-711F-F740-B582-9341543B2203}"/>
              </a:ext>
            </a:extLst>
          </p:cNvPr>
          <p:cNvSpPr txBox="1"/>
          <p:nvPr/>
        </p:nvSpPr>
        <p:spPr>
          <a:xfrm>
            <a:off x="7625641" y="5892319"/>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cs typeface="Arial" panose="020B0604020202020204" pitchFamily="34" charset="0"/>
              </a:rPr>
              <a:t>General Cargo (Other)</a:t>
            </a:r>
          </a:p>
        </p:txBody>
      </p:sp>
      <p:sp>
        <p:nvSpPr>
          <p:cNvPr id="2" name="TextBox 1">
            <a:extLst>
              <a:ext uri="{FF2B5EF4-FFF2-40B4-BE49-F238E27FC236}">
                <a16:creationId xmlns:a16="http://schemas.microsoft.com/office/drawing/2014/main" id="{4C61D162-7611-5042-B152-54FACCE1C47B}"/>
              </a:ext>
            </a:extLst>
          </p:cNvPr>
          <p:cNvSpPr txBox="1"/>
          <p:nvPr/>
        </p:nvSpPr>
        <p:spPr>
          <a:xfrm>
            <a:off x="6096000" y="4186167"/>
            <a:ext cx="1341863" cy="584775"/>
          </a:xfrm>
          <a:prstGeom prst="rect">
            <a:avLst/>
          </a:prstGeom>
          <a:noFill/>
        </p:spPr>
        <p:txBody>
          <a:bodyPr wrap="square" rtlCol="0">
            <a:spAutoFit/>
          </a:bodyPr>
          <a:lstStyle/>
          <a:p>
            <a:r>
              <a:rPr lang="en-US" sz="3200" dirty="0">
                <a:solidFill>
                  <a:srgbClr val="011E44"/>
                </a:solidFill>
                <a:latin typeface="Arial" panose="020B0604020202020204" pitchFamily="34" charset="0"/>
                <a:cs typeface="Arial" panose="020B0604020202020204" pitchFamily="34" charset="0"/>
              </a:rPr>
              <a:t>71%</a:t>
            </a:r>
          </a:p>
        </p:txBody>
      </p:sp>
      <p:sp>
        <p:nvSpPr>
          <p:cNvPr id="11" name="TextBox 10">
            <a:extLst>
              <a:ext uri="{FF2B5EF4-FFF2-40B4-BE49-F238E27FC236}">
                <a16:creationId xmlns:a16="http://schemas.microsoft.com/office/drawing/2014/main" id="{696E7ABA-BD3E-6441-8FEC-AD59528A60BC}"/>
              </a:ext>
            </a:extLst>
          </p:cNvPr>
          <p:cNvSpPr txBox="1"/>
          <p:nvPr/>
        </p:nvSpPr>
        <p:spPr>
          <a:xfrm>
            <a:off x="3850886" y="1829699"/>
            <a:ext cx="1341863" cy="338554"/>
          </a:xfrm>
          <a:prstGeom prst="rect">
            <a:avLst/>
          </a:prstGeom>
          <a:noFill/>
        </p:spPr>
        <p:txBody>
          <a:bodyPr wrap="square" rtlCol="0">
            <a:spAutoFit/>
          </a:bodyPr>
          <a:lstStyle/>
          <a:p>
            <a:r>
              <a:rPr lang="en-US" sz="1600" dirty="0">
                <a:solidFill>
                  <a:srgbClr val="C1862E"/>
                </a:solidFill>
                <a:latin typeface="Arial" panose="020B0604020202020204" pitchFamily="34" charset="0"/>
                <a:cs typeface="Arial" panose="020B0604020202020204" pitchFamily="34" charset="0"/>
              </a:rPr>
              <a:t>9%</a:t>
            </a:r>
          </a:p>
        </p:txBody>
      </p:sp>
      <p:sp>
        <p:nvSpPr>
          <p:cNvPr id="12" name="TextBox 11">
            <a:extLst>
              <a:ext uri="{FF2B5EF4-FFF2-40B4-BE49-F238E27FC236}">
                <a16:creationId xmlns:a16="http://schemas.microsoft.com/office/drawing/2014/main" id="{74E0EA7F-36B1-AC42-A2E0-D338A6C11123}"/>
              </a:ext>
            </a:extLst>
          </p:cNvPr>
          <p:cNvSpPr txBox="1"/>
          <p:nvPr/>
        </p:nvSpPr>
        <p:spPr>
          <a:xfrm>
            <a:off x="2319452" y="2678544"/>
            <a:ext cx="1341863" cy="338554"/>
          </a:xfrm>
          <a:prstGeom prst="rect">
            <a:avLst/>
          </a:prstGeom>
          <a:noFill/>
        </p:spPr>
        <p:txBody>
          <a:bodyPr wrap="square" rtlCol="0">
            <a:spAutoFit/>
          </a:bodyPr>
          <a:lstStyle/>
          <a:p>
            <a:r>
              <a:rPr lang="en-US" sz="1600" dirty="0">
                <a:solidFill>
                  <a:schemeClr val="bg1">
                    <a:lumMod val="65000"/>
                  </a:schemeClr>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3F9EEAFE-7022-3444-8562-AB99CA8077C0}"/>
              </a:ext>
            </a:extLst>
          </p:cNvPr>
          <p:cNvSpPr txBox="1"/>
          <p:nvPr/>
        </p:nvSpPr>
        <p:spPr>
          <a:xfrm>
            <a:off x="1300972" y="4540110"/>
            <a:ext cx="1341863" cy="461665"/>
          </a:xfrm>
          <a:prstGeom prst="rect">
            <a:avLst/>
          </a:prstGeom>
          <a:noFill/>
        </p:spPr>
        <p:txBody>
          <a:bodyPr wrap="square" rtlCol="0">
            <a:spAutoFit/>
          </a:bodyPr>
          <a:lstStyle/>
          <a:p>
            <a:r>
              <a:rPr lang="en-US" sz="2400" dirty="0">
                <a:solidFill>
                  <a:srgbClr val="0180AE"/>
                </a:solidFill>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3903245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200CBB33-0FF4-B04F-A35A-01DBB068B7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4" y="715018"/>
            <a:ext cx="10336696" cy="861774"/>
          </a:xfrm>
          <a:prstGeom prst="rect">
            <a:avLst/>
          </a:prstGeom>
          <a:noFill/>
        </p:spPr>
        <p:txBody>
          <a:bodyPr wrap="square" lIns="91440" tIns="45720" rIns="91440" bIns="45720" rtlCol="0" anchor="t">
            <a:spAutoFit/>
          </a:bodyPr>
          <a:lstStyle/>
          <a:p>
            <a:r>
              <a:rPr lang="en-US" sz="4000" spc="100" dirty="0">
                <a:solidFill>
                  <a:srgbClr val="011E44"/>
                </a:solidFill>
                <a:latin typeface="Arial" panose="020B0604020202020204" pitchFamily="34" charset="0"/>
              </a:rPr>
              <a:t>WHAT COMES IN A CONTAINER?</a:t>
            </a:r>
          </a:p>
          <a:p>
            <a:r>
              <a:rPr lang="en-US" sz="1000" b="1" spc="200" dirty="0">
                <a:solidFill>
                  <a:srgbClr val="C1862E"/>
                </a:solidFill>
                <a:latin typeface="Arial Black" panose="020B0604020202020204" pitchFamily="34" charset="0"/>
              </a:rPr>
              <a:t>CONTAINERIZED FREIGHT: 2023</a:t>
            </a:r>
          </a:p>
        </p:txBody>
      </p:sp>
      <p:sp>
        <p:nvSpPr>
          <p:cNvPr id="2" name="TextBox 1">
            <a:extLst>
              <a:ext uri="{FF2B5EF4-FFF2-40B4-BE49-F238E27FC236}">
                <a16:creationId xmlns:a16="http://schemas.microsoft.com/office/drawing/2014/main" id="{CE6552B9-5A0F-BE48-9380-F9B509176486}"/>
              </a:ext>
            </a:extLst>
          </p:cNvPr>
          <p:cNvSpPr txBox="1"/>
          <p:nvPr/>
        </p:nvSpPr>
        <p:spPr>
          <a:xfrm>
            <a:off x="1086678" y="6182738"/>
            <a:ext cx="3869635" cy="338554"/>
          </a:xfrm>
          <a:prstGeom prst="rect">
            <a:avLst/>
          </a:prstGeom>
          <a:noFill/>
        </p:spPr>
        <p:txBody>
          <a:bodyPr wrap="square" rtlCol="0">
            <a:spAutoFit/>
          </a:bodyPr>
          <a:lstStyle/>
          <a:p>
            <a:r>
              <a:rPr lang="en-US" sz="800" dirty="0">
                <a:latin typeface="Arial" panose="020B0604020202020204" pitchFamily="34" charset="0"/>
              </a:rPr>
              <a:t>Note:  Totals DO NOT include empty containers</a:t>
            </a:r>
          </a:p>
          <a:p>
            <a:r>
              <a:rPr lang="en-US" sz="800" dirty="0">
                <a:latin typeface="Arial" panose="020B0604020202020204" pitchFamily="34" charset="0"/>
              </a:rPr>
              <a:t>Source:  Journal of Commerce (PIERS), PH Research &amp; Forecasting</a:t>
            </a:r>
          </a:p>
        </p:txBody>
      </p:sp>
      <p:graphicFrame>
        <p:nvGraphicFramePr>
          <p:cNvPr id="7" name="Content Placeholder 7">
            <a:extLst>
              <a:ext uri="{FF2B5EF4-FFF2-40B4-BE49-F238E27FC236}">
                <a16:creationId xmlns:a16="http://schemas.microsoft.com/office/drawing/2014/main" id="{0589E2CE-230A-7049-AD31-82F8788BD6E8}"/>
              </a:ext>
            </a:extLst>
          </p:cNvPr>
          <p:cNvGraphicFramePr>
            <a:graphicFrameLocks/>
          </p:cNvGraphicFramePr>
          <p:nvPr/>
        </p:nvGraphicFramePr>
        <p:xfrm>
          <a:off x="1267791" y="1881810"/>
          <a:ext cx="4569333" cy="3771891"/>
        </p:xfrm>
        <a:graphic>
          <a:graphicData uri="http://schemas.openxmlformats.org/drawingml/2006/table">
            <a:tbl>
              <a:tblPr firstRow="1" bandRow="1">
                <a:tableStyleId>{7E9639D4-E3E2-4D34-9284-5A2195B3D0D7}</a:tableStyleId>
              </a:tblPr>
              <a:tblGrid>
                <a:gridCol w="3706720">
                  <a:extLst>
                    <a:ext uri="{9D8B030D-6E8A-4147-A177-3AD203B41FA5}">
                      <a16:colId xmlns:a16="http://schemas.microsoft.com/office/drawing/2014/main" val="20000"/>
                    </a:ext>
                  </a:extLst>
                </a:gridCol>
                <a:gridCol w="862613">
                  <a:extLst>
                    <a:ext uri="{9D8B030D-6E8A-4147-A177-3AD203B41FA5}">
                      <a16:colId xmlns:a16="http://schemas.microsoft.com/office/drawing/2014/main" val="20001"/>
                    </a:ext>
                  </a:extLst>
                </a:gridCol>
              </a:tblGrid>
              <a:tr h="422093">
                <a:tc>
                  <a:txBody>
                    <a:bodyPr/>
                    <a:lstStyle/>
                    <a:p>
                      <a:pPr algn="l"/>
                      <a:r>
                        <a:rPr lang="en-US" sz="1400" b="1" i="0" dirty="0">
                          <a:effectLst>
                            <a:outerShdw blurRad="38100" dist="38100" dir="2700000" algn="tl">
                              <a:srgbClr val="000000">
                                <a:alpha val="43137"/>
                              </a:srgbClr>
                            </a:outerShdw>
                          </a:effectLst>
                          <a:latin typeface="Arial Black" panose="020B0604020202020204" pitchFamily="34" charset="0"/>
                        </a:rPr>
                        <a:t>Port Houston Import </a:t>
                      </a:r>
                      <a:r>
                        <a:rPr lang="en-US" sz="1400" b="1" i="0" baseline="0" dirty="0">
                          <a:effectLst>
                            <a:outerShdw blurRad="38100" dist="38100" dir="2700000" algn="tl">
                              <a:srgbClr val="000000">
                                <a:alpha val="43137"/>
                              </a:srgbClr>
                            </a:outerShdw>
                          </a:effectLst>
                          <a:latin typeface="Arial Black" panose="020B0604020202020204" pitchFamily="34" charset="0"/>
                        </a:rPr>
                        <a:t>Commodities</a:t>
                      </a:r>
                      <a:r>
                        <a:rPr lang="en-US" sz="1400" b="1" i="0" dirty="0">
                          <a:effectLst>
                            <a:outerShdw blurRad="38100" dist="38100" dir="2700000" algn="tl">
                              <a:srgbClr val="000000">
                                <a:alpha val="43137"/>
                              </a:srgbClr>
                            </a:outerShdw>
                          </a:effectLst>
                          <a:latin typeface="Arial Black" panose="020B0604020202020204" pitchFamily="34" charset="0"/>
                        </a:rPr>
                        <a:t>  </a:t>
                      </a:r>
                      <a:endParaRPr lang="en-US" sz="1400" b="1" i="0" dirty="0">
                        <a:solidFill>
                          <a:srgbClr val="00B0F0"/>
                        </a:solidFill>
                        <a:effectLst>
                          <a:outerShdw blurRad="38100" dist="38100" dir="2700000" algn="tl">
                            <a:srgbClr val="000000">
                              <a:alpha val="43137"/>
                            </a:srgbClr>
                          </a:outerShdw>
                        </a:effectLst>
                        <a:latin typeface="Arial Black" panose="020B0604020202020204" pitchFamily="34" charset="0"/>
                        <a:cs typeface="Arial" panose="020B0604020202020204" pitchFamily="34" charset="0"/>
                      </a:endParaRPr>
                    </a:p>
                  </a:txBody>
                  <a:tcPr marL="63393" marR="63393" marT="31697" marB="31697" anchor="ct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11E44"/>
                    </a:solidFill>
                  </a:tcPr>
                </a:tc>
                <a:tc>
                  <a:txBody>
                    <a:bodyPr/>
                    <a:lstStyle/>
                    <a:p>
                      <a:pPr algn="ctr"/>
                      <a:r>
                        <a:rPr lang="en-US" sz="1400" b="1" i="0" dirty="0">
                          <a:effectLst>
                            <a:outerShdw blurRad="38100" dist="38100" dir="2700000" algn="tl">
                              <a:srgbClr val="000000">
                                <a:alpha val="43137"/>
                              </a:srgbClr>
                            </a:outerShdw>
                          </a:effectLst>
                          <a:latin typeface="Arial Black" panose="020B0604020202020204" pitchFamily="34" charset="0"/>
                        </a:rPr>
                        <a:t>TEU</a:t>
                      </a:r>
                      <a:endParaRPr lang="en-US" sz="1400" b="1" i="0" dirty="0">
                        <a:solidFill>
                          <a:srgbClr val="00B0F0"/>
                        </a:solidFill>
                        <a:effectLst>
                          <a:outerShdw blurRad="38100" dist="38100" dir="2700000" algn="tl">
                            <a:srgbClr val="000000">
                              <a:alpha val="43137"/>
                            </a:srgbClr>
                          </a:outerShdw>
                        </a:effectLst>
                        <a:latin typeface="Arial Black" panose="020B0604020202020204" pitchFamily="34" charset="0"/>
                        <a:cs typeface="Arial" panose="020B0604020202020204" pitchFamily="34" charset="0"/>
                      </a:endParaRPr>
                    </a:p>
                  </a:txBody>
                  <a:tcPr marL="63393" marR="63393" marT="31697" marB="3169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11E44"/>
                    </a:solidFill>
                  </a:tcPr>
                </a:tc>
                <a:extLst>
                  <a:ext uri="{0D108BD9-81ED-4DB2-BD59-A6C34878D82A}">
                    <a16:rowId xmlns:a16="http://schemas.microsoft.com/office/drawing/2014/main" val="10000"/>
                  </a:ext>
                </a:extLst>
              </a:tr>
              <a:tr h="287478">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Machinery, Appliances &amp; Electronics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366,506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7478">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Retail Consumer Goods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235,734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Hardware &amp; Construction Materials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206,647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Food &amp; Drink</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188,121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Furniture</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176,581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Resins &amp; Plastics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133,817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Steel &amp; Metals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130,506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Automotive</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111,076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Chemicals &amp; Minerals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91,857</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80645">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Apparel &amp; Accessories</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64,284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Fabrics including Raw Cotton</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29,169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Other</a:t>
                      </a:r>
                    </a:p>
                  </a:txBody>
                  <a:tcPr marL="7620" marR="7620" marT="7620" marB="0"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     17,997 </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graphicFrame>
        <p:nvGraphicFramePr>
          <p:cNvPr id="6" name="Content Placeholder 7">
            <a:extLst>
              <a:ext uri="{FF2B5EF4-FFF2-40B4-BE49-F238E27FC236}">
                <a16:creationId xmlns:a16="http://schemas.microsoft.com/office/drawing/2014/main" id="{BA4C1D4A-0249-1E44-8847-C893030AD46B}"/>
              </a:ext>
            </a:extLst>
          </p:cNvPr>
          <p:cNvGraphicFramePr>
            <a:graphicFrameLocks/>
          </p:cNvGraphicFramePr>
          <p:nvPr/>
        </p:nvGraphicFramePr>
        <p:xfrm>
          <a:off x="6729897" y="1881809"/>
          <a:ext cx="4700093" cy="3817530"/>
        </p:xfrm>
        <a:graphic>
          <a:graphicData uri="http://schemas.openxmlformats.org/drawingml/2006/table">
            <a:tbl>
              <a:tblPr firstRow="1" bandRow="1">
                <a:tableStyleId>{7E9639D4-E3E2-4D34-9284-5A2195B3D0D7}</a:tableStyleId>
              </a:tblPr>
              <a:tblGrid>
                <a:gridCol w="3811974">
                  <a:extLst>
                    <a:ext uri="{9D8B030D-6E8A-4147-A177-3AD203B41FA5}">
                      <a16:colId xmlns:a16="http://schemas.microsoft.com/office/drawing/2014/main" val="20002"/>
                    </a:ext>
                  </a:extLst>
                </a:gridCol>
                <a:gridCol w="888119">
                  <a:extLst>
                    <a:ext uri="{9D8B030D-6E8A-4147-A177-3AD203B41FA5}">
                      <a16:colId xmlns:a16="http://schemas.microsoft.com/office/drawing/2014/main" val="20003"/>
                    </a:ext>
                  </a:extLst>
                </a:gridCol>
              </a:tblGrid>
              <a:tr h="467732">
                <a:tc>
                  <a:txBody>
                    <a:bodyPr/>
                    <a:lstStyle/>
                    <a:p>
                      <a:pPr algn="l"/>
                      <a:r>
                        <a:rPr lang="en-US" sz="1400" b="1" i="0" dirty="0">
                          <a:effectLst>
                            <a:outerShdw blurRad="38100" dist="38100" dir="2700000" algn="tl">
                              <a:srgbClr val="000000">
                                <a:alpha val="43137"/>
                              </a:srgbClr>
                            </a:outerShdw>
                          </a:effectLst>
                          <a:latin typeface="Arial Black" panose="020B0604020202020204" pitchFamily="34" charset="0"/>
                        </a:rPr>
                        <a:t>Port Houston Export </a:t>
                      </a:r>
                      <a:r>
                        <a:rPr lang="en-US" sz="1400" b="1" i="0" baseline="0" dirty="0">
                          <a:effectLst>
                            <a:outerShdw blurRad="38100" dist="38100" dir="2700000" algn="tl">
                              <a:srgbClr val="000000">
                                <a:alpha val="43137"/>
                              </a:srgbClr>
                            </a:outerShdw>
                          </a:effectLst>
                          <a:latin typeface="Arial Black" panose="020B0604020202020204" pitchFamily="34" charset="0"/>
                        </a:rPr>
                        <a:t>Commodities</a:t>
                      </a:r>
                      <a:r>
                        <a:rPr lang="en-US" sz="1400" b="1" i="0" dirty="0">
                          <a:effectLst>
                            <a:outerShdw blurRad="38100" dist="38100" dir="2700000" algn="tl">
                              <a:srgbClr val="000000">
                                <a:alpha val="43137"/>
                              </a:srgbClr>
                            </a:outerShdw>
                          </a:effectLst>
                          <a:latin typeface="Arial Black" panose="020B0604020202020204" pitchFamily="34" charset="0"/>
                        </a:rPr>
                        <a:t>  </a:t>
                      </a:r>
                      <a:endParaRPr lang="en-US" sz="1400" b="1" i="0" dirty="0">
                        <a:solidFill>
                          <a:srgbClr val="00B0F0"/>
                        </a:solidFill>
                        <a:effectLst>
                          <a:outerShdw blurRad="38100" dist="38100" dir="2700000" algn="tl">
                            <a:srgbClr val="000000">
                              <a:alpha val="43137"/>
                            </a:srgbClr>
                          </a:outerShdw>
                        </a:effectLst>
                        <a:latin typeface="Arial Black" panose="020B0604020202020204" pitchFamily="34" charset="0"/>
                        <a:cs typeface="Arial" panose="020B0604020202020204" pitchFamily="34" charset="0"/>
                      </a:endParaRPr>
                    </a:p>
                  </a:txBody>
                  <a:tcPr marL="63393" marR="63393" marT="31697" marB="31697" anchor="ct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11E44"/>
                    </a:solidFill>
                  </a:tcPr>
                </a:tc>
                <a:tc>
                  <a:txBody>
                    <a:bodyPr/>
                    <a:lstStyle/>
                    <a:p>
                      <a:pPr algn="ctr"/>
                      <a:r>
                        <a:rPr lang="en-US" sz="1400" b="1" i="0" dirty="0">
                          <a:effectLst>
                            <a:outerShdw blurRad="38100" dist="38100" dir="2700000" algn="tl">
                              <a:srgbClr val="000000">
                                <a:alpha val="43137"/>
                              </a:srgbClr>
                            </a:outerShdw>
                          </a:effectLst>
                          <a:latin typeface="Arial Black" panose="020B0604020202020204" pitchFamily="34" charset="0"/>
                        </a:rPr>
                        <a:t>TEU</a:t>
                      </a:r>
                      <a:endParaRPr lang="en-US" sz="1400" b="1" i="0" dirty="0">
                        <a:solidFill>
                          <a:srgbClr val="00B0F0"/>
                        </a:solidFill>
                        <a:effectLst>
                          <a:outerShdw blurRad="38100" dist="38100" dir="2700000" algn="tl">
                            <a:srgbClr val="000000">
                              <a:alpha val="43137"/>
                            </a:srgbClr>
                          </a:outerShdw>
                        </a:effectLst>
                        <a:latin typeface="Arial Black" panose="020B0604020202020204" pitchFamily="34" charset="0"/>
                        <a:cs typeface="Arial" panose="020B0604020202020204" pitchFamily="34" charset="0"/>
                      </a:endParaRPr>
                    </a:p>
                  </a:txBody>
                  <a:tcPr marL="63393" marR="63393" marT="31697" marB="31697" anchor="ct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rgbClr val="011E44"/>
                    </a:solidFill>
                  </a:tcPr>
                </a:tc>
                <a:extLst>
                  <a:ext uri="{0D108BD9-81ED-4DB2-BD59-A6C34878D82A}">
                    <a16:rowId xmlns:a16="http://schemas.microsoft.com/office/drawing/2014/main" val="10000"/>
                  </a:ext>
                </a:extLst>
              </a:tr>
              <a:tr h="287478">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Resins &amp; Plastics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602,780</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7478">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Chemicals &amp; Minerals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230,310</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Automotive</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113,502</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Apparel &amp; Accessories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98,714</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Steel &amp; Metals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73,903</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Machinery, Appliances &amp; Electronics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68,837</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Food &amp; Drink</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68,387</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Fabrics including Raw Cotton</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33,612</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Retail Consumer Goods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19,972</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80645">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Hardware &amp; Construction Materials</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14,649</a:t>
                      </a:r>
                      <a:r>
                        <a:rPr lang="en-US" sz="1100" b="0" i="0"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Furniture</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kern="1200" dirty="0">
                          <a:solidFill>
                            <a:srgbClr val="000000"/>
                          </a:solidFill>
                          <a:effectLst/>
                          <a:latin typeface="Arial" panose="020B0604020202020204" pitchFamily="34" charset="0"/>
                          <a:ea typeface="+mn-ea"/>
                          <a:cs typeface="Arial" panose="020B0604020202020204" pitchFamily="34" charset="0"/>
                        </a:rPr>
                        <a:t>6,599</a:t>
                      </a:r>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7133">
                <a:tc>
                  <a:txBody>
                    <a:bodyPr/>
                    <a:lstStyle/>
                    <a:p>
                      <a:pPr marL="0" algn="l" defTabSz="914400" rtl="0" eaLnBrk="1" fontAlgn="b" latinLnBrk="0" hangingPunct="1"/>
                      <a:r>
                        <a:rPr lang="en-US" sz="1400" b="0" i="0" u="none" strike="noStrike" kern="1200" dirty="0">
                          <a:solidFill>
                            <a:schemeClr val="tx1"/>
                          </a:solidFill>
                          <a:effectLst/>
                          <a:latin typeface="Arial" panose="020B0604020202020204" pitchFamily="34" charset="0"/>
                          <a:ea typeface="+mn-ea"/>
                          <a:cs typeface="+mn-cs"/>
                        </a:rPr>
                        <a:t>Other</a:t>
                      </a:r>
                    </a:p>
                  </a:txBody>
                  <a:tcPr marL="7620" marR="7620" marT="7620" marB="0" anchor="b">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gn="ctr" fontAlgn="b"/>
                      <a:r>
                        <a:rPr lang="en-US" sz="1100" b="0" i="0" u="none" strike="noStrike" dirty="0">
                          <a:solidFill>
                            <a:srgbClr val="000000"/>
                          </a:solidFill>
                          <a:effectLst/>
                          <a:latin typeface="Calibri" panose="020F050202020403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10,574 </a:t>
                      </a:r>
                    </a:p>
                  </a:txBody>
                  <a:tcPr marL="7620" marR="7620" marT="7620" marB="0" anchor="b">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cxnSp>
        <p:nvCxnSpPr>
          <p:cNvPr id="10" name="Straight Connector 9">
            <a:extLst>
              <a:ext uri="{FF2B5EF4-FFF2-40B4-BE49-F238E27FC236}">
                <a16:creationId xmlns:a16="http://schemas.microsoft.com/office/drawing/2014/main" id="{183CF6E5-EE63-2341-B0D1-B75FF134A873}"/>
              </a:ext>
            </a:extLst>
          </p:cNvPr>
          <p:cNvCxnSpPr/>
          <p:nvPr/>
        </p:nvCxnSpPr>
        <p:spPr>
          <a:xfrm>
            <a:off x="6296765" y="1867068"/>
            <a:ext cx="0" cy="396713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006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0B41DE3-334E-1143-B7A0-F8C2E3644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882847" y="934959"/>
            <a:ext cx="5419639" cy="5278368"/>
          </a:xfrm>
          <a:prstGeom prst="rect">
            <a:avLst/>
          </a:prstGeom>
          <a:noFill/>
        </p:spPr>
        <p:txBody>
          <a:bodyPr wrap="square" lIns="91440" tIns="45720" rIns="91440" bIns="45720" rtlCol="0" anchor="t">
            <a:spAutoFit/>
          </a:bodyPr>
          <a:lstStyle/>
          <a:p>
            <a:r>
              <a:rPr lang="en-US" sz="4000" spc="-100" dirty="0">
                <a:solidFill>
                  <a:srgbClr val="011E44"/>
                </a:solidFill>
                <a:latin typeface="Arial" panose="020B0604020202020204" pitchFamily="34" charset="0"/>
              </a:rPr>
              <a:t>BIG GROWTH =</a:t>
            </a:r>
          </a:p>
          <a:p>
            <a:r>
              <a:rPr lang="en-US" sz="4000" spc="-200" dirty="0">
                <a:solidFill>
                  <a:srgbClr val="011E44"/>
                </a:solidFill>
                <a:latin typeface="Arial" panose="020B0604020202020204" pitchFamily="34" charset="0"/>
              </a:rPr>
              <a:t>BIG OPPORTUNITIES</a:t>
            </a:r>
            <a:br>
              <a:rPr lang="en-US" sz="4000" dirty="0">
                <a:solidFill>
                  <a:srgbClr val="011E44"/>
                </a:solidFill>
                <a:latin typeface="Arial" panose="020B0604020202020204" pitchFamily="34" charset="0"/>
              </a:rPr>
            </a:br>
            <a:endParaRPr lang="en-US" sz="4000" dirty="0">
              <a:solidFill>
                <a:srgbClr val="011E44"/>
              </a:solidFill>
              <a:latin typeface="Arial" panose="020B0604020202020204" pitchFamily="34" charset="0"/>
            </a:endParaRPr>
          </a:p>
          <a:p>
            <a:r>
              <a:rPr lang="en-US" sz="1600" b="1" spc="-50" dirty="0">
                <a:solidFill>
                  <a:srgbClr val="C1862A"/>
                </a:solidFill>
                <a:latin typeface="Arial Black"/>
              </a:rPr>
              <a:t>Investment of $1.26B landside </a:t>
            </a:r>
            <a:br>
              <a:rPr lang="en-US" sz="1600" b="1" spc="-50" dirty="0">
                <a:latin typeface="Arial Black" panose="020B0604020202020204" pitchFamily="34" charset="0"/>
              </a:rPr>
            </a:br>
            <a:r>
              <a:rPr lang="en-US" sz="1600" b="1" spc="-50" dirty="0">
                <a:solidFill>
                  <a:srgbClr val="C1862A"/>
                </a:solidFill>
                <a:latin typeface="Arial Black"/>
              </a:rPr>
              <a:t>in past 5 years</a:t>
            </a:r>
          </a:p>
          <a:p>
            <a:endParaRPr lang="en-US" sz="1600" b="1" dirty="0">
              <a:solidFill>
                <a:srgbClr val="011E44"/>
              </a:solidFill>
              <a:latin typeface="Arial Black" panose="020B0604020202020204" pitchFamily="34" charset="0"/>
            </a:endParaRPr>
          </a:p>
          <a:p>
            <a:r>
              <a:rPr lang="en-US" sz="1600" dirty="0">
                <a:solidFill>
                  <a:srgbClr val="011E44"/>
                </a:solidFill>
                <a:latin typeface="Arial" panose="020B0604020202020204" pitchFamily="34" charset="0"/>
              </a:rPr>
              <a:t>• Rehabilitation of wharves and yards</a:t>
            </a:r>
          </a:p>
          <a:p>
            <a:r>
              <a:rPr lang="en-US" sz="1600" dirty="0">
                <a:solidFill>
                  <a:srgbClr val="011E44"/>
                </a:solidFill>
                <a:latin typeface="Arial" panose="020B0604020202020204" pitchFamily="34" charset="0"/>
              </a:rPr>
              <a:t>• Added container storage space</a:t>
            </a:r>
          </a:p>
          <a:p>
            <a:r>
              <a:rPr lang="en-US" sz="1600" dirty="0">
                <a:solidFill>
                  <a:srgbClr val="011E44"/>
                </a:solidFill>
                <a:latin typeface="Arial" panose="020B0604020202020204" pitchFamily="34" charset="0"/>
              </a:rPr>
              <a:t>• Expansion of </a:t>
            </a:r>
            <a:r>
              <a:rPr lang="en-US" sz="1600" dirty="0" err="1">
                <a:solidFill>
                  <a:srgbClr val="011E44"/>
                </a:solidFill>
                <a:latin typeface="Arial" panose="020B0604020202020204" pitchFamily="34" charset="0"/>
              </a:rPr>
              <a:t>Barbours</a:t>
            </a:r>
            <a:r>
              <a:rPr lang="en-US" sz="1600" dirty="0">
                <a:solidFill>
                  <a:srgbClr val="011E44"/>
                </a:solidFill>
                <a:latin typeface="Arial" panose="020B0604020202020204" pitchFamily="34" charset="0"/>
              </a:rPr>
              <a:t> Cut entrance</a:t>
            </a:r>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Improved traffic flow</a:t>
            </a:r>
            <a:endParaRPr lang="en-US" sz="900" dirty="0">
              <a:solidFill>
                <a:srgbClr val="011E44"/>
              </a:solidFill>
              <a:latin typeface="Arial" panose="020B0604020202020204" pitchFamily="34" charset="0"/>
            </a:endParaRPr>
          </a:p>
          <a:p>
            <a:r>
              <a:rPr lang="en-US" sz="1600" dirty="0">
                <a:solidFill>
                  <a:srgbClr val="011E44"/>
                </a:solidFill>
                <a:latin typeface="Arial"/>
                <a:cs typeface="Arial"/>
              </a:rPr>
              <a:t>• New Rubber Tire Gantry cranes</a:t>
            </a:r>
          </a:p>
          <a:p>
            <a:r>
              <a:rPr lang="en-US" sz="1600" dirty="0">
                <a:solidFill>
                  <a:srgbClr val="011E44"/>
                </a:solidFill>
                <a:latin typeface="Arial" panose="020B0604020202020204" pitchFamily="34" charset="0"/>
              </a:rPr>
              <a:t>• 3 new STS cranes</a:t>
            </a:r>
          </a:p>
          <a:p>
            <a:endParaRPr lang="en-US" sz="1600" dirty="0">
              <a:solidFill>
                <a:srgbClr val="011E44"/>
              </a:solidFill>
              <a:latin typeface="Arial" panose="020B0604020202020204" pitchFamily="34" charset="0"/>
            </a:endParaRPr>
          </a:p>
          <a:p>
            <a:r>
              <a:rPr lang="en-US" sz="1600" dirty="0">
                <a:solidFill>
                  <a:srgbClr val="011E44"/>
                </a:solidFill>
                <a:latin typeface="Arial"/>
                <a:cs typeface="Arial"/>
              </a:rPr>
              <a:t>With the investments in the Houston Ship Channel, including Project 11, </a:t>
            </a:r>
            <a:r>
              <a:rPr lang="en-US" sz="1600" b="1" dirty="0">
                <a:solidFill>
                  <a:srgbClr val="C1862A"/>
                </a:solidFill>
                <a:latin typeface="Arial Black"/>
                <a:cs typeface="Arial Black" panose="020B0604020202020204" pitchFamily="34" charset="0"/>
              </a:rPr>
              <a:t>we invested $1.95B between 2019 and 2023.</a:t>
            </a:r>
          </a:p>
          <a:p>
            <a:endParaRPr lang="en-US" sz="900" dirty="0">
              <a:solidFill>
                <a:srgbClr val="011E44"/>
              </a:solidFill>
              <a:latin typeface="Arial" panose="020B0604020202020204" pitchFamily="34" charset="0"/>
            </a:endParaRPr>
          </a:p>
        </p:txBody>
      </p:sp>
      <p:pic>
        <p:nvPicPr>
          <p:cNvPr id="4" name="Picture 3">
            <a:extLst>
              <a:ext uri="{FF2B5EF4-FFF2-40B4-BE49-F238E27FC236}">
                <a16:creationId xmlns:a16="http://schemas.microsoft.com/office/drawing/2014/main" id="{DBBD5B0A-A918-0F4D-99E1-5C601711021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55112" y="0"/>
            <a:ext cx="6136888" cy="5486400"/>
          </a:xfrm>
          <a:prstGeom prst="rect">
            <a:avLst/>
          </a:prstGeom>
        </p:spPr>
      </p:pic>
    </p:spTree>
    <p:extLst>
      <p:ext uri="{BB962C8B-B14F-4D97-AF65-F5344CB8AC3E}">
        <p14:creationId xmlns:p14="http://schemas.microsoft.com/office/powerpoint/2010/main" val="1285393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0B41DE3-334E-1143-B7A0-F8C2E3644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941047" y="759172"/>
            <a:ext cx="5419639" cy="5339923"/>
          </a:xfrm>
          <a:prstGeom prst="rect">
            <a:avLst/>
          </a:prstGeom>
          <a:noFill/>
        </p:spPr>
        <p:txBody>
          <a:bodyPr wrap="square" lIns="91440" tIns="45720" rIns="91440" bIns="45720" rtlCol="0" anchor="t">
            <a:spAutoFit/>
          </a:bodyPr>
          <a:lstStyle/>
          <a:p>
            <a:r>
              <a:rPr lang="en-US" sz="4000" spc="-100" dirty="0">
                <a:solidFill>
                  <a:srgbClr val="011E44"/>
                </a:solidFill>
                <a:latin typeface="Arial" panose="020B0604020202020204" pitchFamily="34" charset="0"/>
              </a:rPr>
              <a:t>INVESTING FOR </a:t>
            </a:r>
            <a:br>
              <a:rPr lang="en-US" sz="4000" spc="-100" dirty="0">
                <a:solidFill>
                  <a:srgbClr val="011E44"/>
                </a:solidFill>
                <a:latin typeface="Arial" panose="020B0604020202020204" pitchFamily="34" charset="0"/>
              </a:rPr>
            </a:br>
            <a:r>
              <a:rPr lang="en-US" sz="4000" spc="-100" dirty="0">
                <a:solidFill>
                  <a:srgbClr val="011E44"/>
                </a:solidFill>
                <a:latin typeface="Arial" panose="020B0604020202020204" pitchFamily="34" charset="0"/>
              </a:rPr>
              <a:t>THE FUTURE</a:t>
            </a:r>
            <a:br>
              <a:rPr lang="en-US" sz="4000" dirty="0">
                <a:solidFill>
                  <a:srgbClr val="011E44"/>
                </a:solidFill>
                <a:latin typeface="Arial" panose="020B0604020202020204" pitchFamily="34" charset="0"/>
              </a:rPr>
            </a:br>
            <a:endParaRPr lang="en-US" sz="4000" dirty="0">
              <a:solidFill>
                <a:srgbClr val="011E44"/>
              </a:solidFill>
              <a:latin typeface="Arial" panose="020B0604020202020204" pitchFamily="34" charset="0"/>
            </a:endParaRPr>
          </a:p>
          <a:p>
            <a:r>
              <a:rPr lang="en-US" sz="1600" b="1" spc="-50" dirty="0">
                <a:solidFill>
                  <a:srgbClr val="C1862A"/>
                </a:solidFill>
                <a:latin typeface="Arial Black"/>
              </a:rPr>
              <a:t>Increase capacity by investing $1.7 Billion landside over next 5 years</a:t>
            </a:r>
          </a:p>
          <a:p>
            <a:endParaRPr lang="en-US" sz="1600" b="1" dirty="0">
              <a:solidFill>
                <a:srgbClr val="011E44"/>
              </a:solidFill>
              <a:latin typeface="Arial Black" panose="020B0604020202020204" pitchFamily="34" charset="0"/>
            </a:endParaRPr>
          </a:p>
          <a:p>
            <a:r>
              <a:rPr lang="en-US" sz="1600" dirty="0">
                <a:solidFill>
                  <a:srgbClr val="011E44"/>
                </a:solidFill>
                <a:latin typeface="Arial" panose="020B0604020202020204" pitchFamily="34" charset="0"/>
              </a:rPr>
              <a:t>• Additional wharves at Bayport Container Terminal</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Ship to shore cranes</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Rubber Tire Gantry cranes</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Additional container yards</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Rehabilitation of wharves and yards</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Redevelopment of general cargo and </a:t>
            </a:r>
            <a:br>
              <a:rPr lang="en-US" sz="1600" dirty="0">
                <a:solidFill>
                  <a:srgbClr val="011E44"/>
                </a:solidFill>
                <a:latin typeface="Arial" panose="020B0604020202020204" pitchFamily="34" charset="0"/>
              </a:rPr>
            </a:br>
            <a:r>
              <a:rPr lang="en-US" sz="1600" dirty="0">
                <a:solidFill>
                  <a:srgbClr val="011E44"/>
                </a:solidFill>
                <a:latin typeface="Arial" panose="020B0604020202020204" pitchFamily="34" charset="0"/>
              </a:rPr>
              <a:t>breakbulk docks</a:t>
            </a:r>
          </a:p>
          <a:p>
            <a:endParaRPr lang="en-US" sz="1600" dirty="0">
              <a:solidFill>
                <a:srgbClr val="011E44"/>
              </a:solidFill>
              <a:latin typeface="Arial" panose="020B0604020202020204" pitchFamily="34" charset="0"/>
              <a:cs typeface="Arial"/>
            </a:endParaRPr>
          </a:p>
        </p:txBody>
      </p:sp>
      <p:pic>
        <p:nvPicPr>
          <p:cNvPr id="4" name="Picture 3">
            <a:extLst>
              <a:ext uri="{FF2B5EF4-FFF2-40B4-BE49-F238E27FC236}">
                <a16:creationId xmlns:a16="http://schemas.microsoft.com/office/drawing/2014/main" id="{DBBD5B0A-A918-0F4D-99E1-5C601711021D}"/>
              </a:ext>
            </a:extLst>
          </p:cNvPr>
          <p:cNvPicPr>
            <a:picLocks noChangeAspect="1"/>
          </p:cNvPicPr>
          <p:nvPr/>
        </p:nvPicPr>
        <p:blipFill rotWithShape="1">
          <a:blip r:embed="rId4">
            <a:extLst>
              <a:ext uri="{28A0092B-C50C-407E-A947-70E740481C1C}">
                <a14:useLocalDpi xmlns:a14="http://schemas.microsoft.com/office/drawing/2010/main" val="0"/>
              </a:ext>
            </a:extLst>
          </a:blip>
          <a:srcRect l="4902" t="4086" r="23647"/>
          <a:stretch/>
        </p:blipFill>
        <p:spPr>
          <a:xfrm>
            <a:off x="6064896" y="0"/>
            <a:ext cx="6127104" cy="5476953"/>
          </a:xfrm>
          <a:prstGeom prst="rect">
            <a:avLst/>
          </a:prstGeom>
        </p:spPr>
      </p:pic>
    </p:spTree>
    <p:extLst>
      <p:ext uri="{BB962C8B-B14F-4D97-AF65-F5344CB8AC3E}">
        <p14:creationId xmlns:p14="http://schemas.microsoft.com/office/powerpoint/2010/main" val="36978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21956C-36D1-974C-A1FE-C0F87E3ADC8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3" y="715018"/>
            <a:ext cx="7070035" cy="4185761"/>
          </a:xfrm>
          <a:prstGeom prst="rect">
            <a:avLst/>
          </a:prstGeom>
          <a:noFill/>
        </p:spPr>
        <p:txBody>
          <a:bodyPr wrap="square" rtlCol="0">
            <a:spAutoFit/>
          </a:bodyPr>
          <a:lstStyle/>
          <a:p>
            <a:r>
              <a:rPr lang="en-US" sz="4000" dirty="0">
                <a:solidFill>
                  <a:srgbClr val="011E44"/>
                </a:solidFill>
                <a:latin typeface="Arial" panose="020B0604020202020204" pitchFamily="34" charset="0"/>
              </a:rPr>
              <a:t>EXPANDING THE CHANNEL</a:t>
            </a:r>
          </a:p>
          <a:p>
            <a:endParaRPr lang="en-US" sz="4000" spc="200" dirty="0">
              <a:solidFill>
                <a:srgbClr val="011E44"/>
              </a:solidFill>
              <a:latin typeface="Arial" panose="020B0604020202020204" pitchFamily="34" charset="0"/>
            </a:endParaRPr>
          </a:p>
          <a:p>
            <a:r>
              <a:rPr lang="en-US" sz="1600" b="1" dirty="0">
                <a:solidFill>
                  <a:srgbClr val="011E44"/>
                </a:solidFill>
                <a:latin typeface="Arial Black" panose="020B0604020202020204" pitchFamily="34" charset="0"/>
              </a:rPr>
              <a:t>Project 11 </a:t>
            </a:r>
          </a:p>
          <a:p>
            <a:r>
              <a:rPr lang="en-US" sz="1600" dirty="0">
                <a:solidFill>
                  <a:srgbClr val="011E44"/>
                </a:solidFill>
                <a:latin typeface="Arial" panose="020B0604020202020204" pitchFamily="34" charset="0"/>
              </a:rPr>
              <a:t>• Port Houston's most ambitious expansion initiative yet</a:t>
            </a:r>
          </a:p>
          <a:p>
            <a:endParaRPr lang="en-US" sz="900" dirty="0">
              <a:solidFill>
                <a:srgbClr val="011E44"/>
              </a:solidFill>
              <a:latin typeface="Arial" panose="020B0604020202020204" pitchFamily="34" charset="0"/>
            </a:endParaRPr>
          </a:p>
          <a:p>
            <a:r>
              <a:rPr lang="en-US" sz="1600" b="1" dirty="0">
                <a:solidFill>
                  <a:srgbClr val="011E44"/>
                </a:solidFill>
                <a:latin typeface="Arial Black" panose="020B0604020202020204" pitchFamily="34" charset="0"/>
              </a:rPr>
              <a:t>The goal</a:t>
            </a:r>
          </a:p>
          <a:p>
            <a:r>
              <a:rPr lang="en-US" sz="1600" dirty="0">
                <a:solidFill>
                  <a:srgbClr val="011E44"/>
                </a:solidFill>
                <a:latin typeface="Arial" panose="020B0604020202020204" pitchFamily="34" charset="0"/>
              </a:rPr>
              <a:t>• To widen much of the federal channel from 530 feet </a:t>
            </a:r>
            <a:br>
              <a:rPr lang="en-US" sz="1600" dirty="0">
                <a:solidFill>
                  <a:srgbClr val="011E44"/>
                </a:solidFill>
                <a:latin typeface="Arial" panose="020B0604020202020204" pitchFamily="34" charset="0"/>
              </a:rPr>
            </a:br>
            <a:r>
              <a:rPr lang="en-US" sz="1600" dirty="0">
                <a:solidFill>
                  <a:srgbClr val="011E44"/>
                </a:solidFill>
                <a:latin typeface="Arial" panose="020B0604020202020204" pitchFamily="34" charset="0"/>
              </a:rPr>
              <a:t>to 700 feet and make additional enhancements</a:t>
            </a:r>
          </a:p>
          <a:p>
            <a:endParaRPr lang="en-US" sz="900" b="1" dirty="0">
              <a:solidFill>
                <a:srgbClr val="011E44"/>
              </a:solidFill>
              <a:latin typeface="Arial Black" panose="020B0604020202020204" pitchFamily="34" charset="0"/>
            </a:endParaRPr>
          </a:p>
          <a:p>
            <a:r>
              <a:rPr lang="en-US" sz="1600" b="1" dirty="0">
                <a:solidFill>
                  <a:srgbClr val="011E44"/>
                </a:solidFill>
                <a:latin typeface="Arial Black" panose="020B0604020202020204" pitchFamily="34" charset="0"/>
              </a:rPr>
              <a:t>$1 billion</a:t>
            </a:r>
          </a:p>
          <a:p>
            <a:r>
              <a:rPr lang="en-US" sz="1600" dirty="0">
                <a:solidFill>
                  <a:srgbClr val="011E44"/>
                </a:solidFill>
                <a:latin typeface="Arial" panose="020B0604020202020204" pitchFamily="34" charset="0"/>
              </a:rPr>
              <a:t>• Public/private partnership project</a:t>
            </a:r>
          </a:p>
          <a:p>
            <a:endParaRPr lang="en-US" sz="1600" dirty="0">
              <a:solidFill>
                <a:srgbClr val="011E44"/>
              </a:solidFill>
              <a:latin typeface="Arial" panose="020B0604020202020204" pitchFamily="34" charset="0"/>
            </a:endParaRPr>
          </a:p>
          <a:p>
            <a:endParaRPr lang="en-US" sz="4000" spc="200" dirty="0">
              <a:solidFill>
                <a:srgbClr val="011E44"/>
              </a:solidFill>
              <a:latin typeface="Arial" panose="020B0604020202020204" pitchFamily="34" charset="0"/>
            </a:endParaRPr>
          </a:p>
        </p:txBody>
      </p:sp>
      <p:sp>
        <p:nvSpPr>
          <p:cNvPr id="5" name="Rectangle 4">
            <a:extLst>
              <a:ext uri="{FF2B5EF4-FFF2-40B4-BE49-F238E27FC236}">
                <a16:creationId xmlns:a16="http://schemas.microsoft.com/office/drawing/2014/main" id="{C951E5E2-A121-EE47-978D-912D11DE781C}"/>
              </a:ext>
            </a:extLst>
          </p:cNvPr>
          <p:cNvSpPr/>
          <p:nvPr/>
        </p:nvSpPr>
        <p:spPr>
          <a:xfrm rot="5400000">
            <a:off x="3289853" y="2607965"/>
            <a:ext cx="490330" cy="7070035"/>
          </a:xfrm>
          <a:prstGeom prst="rect">
            <a:avLst/>
          </a:prstGeom>
          <a:solidFill>
            <a:srgbClr val="011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Box 5">
            <a:extLst>
              <a:ext uri="{FF2B5EF4-FFF2-40B4-BE49-F238E27FC236}">
                <a16:creationId xmlns:a16="http://schemas.microsoft.com/office/drawing/2014/main" id="{985056D6-2D5E-E34F-A9E3-690CED986CC2}"/>
              </a:ext>
            </a:extLst>
          </p:cNvPr>
          <p:cNvSpPr txBox="1"/>
          <p:nvPr/>
        </p:nvSpPr>
        <p:spPr>
          <a:xfrm>
            <a:off x="1093303" y="5987266"/>
            <a:ext cx="6884506" cy="338554"/>
          </a:xfrm>
          <a:prstGeom prst="rect">
            <a:avLst/>
          </a:prstGeom>
          <a:noFill/>
        </p:spPr>
        <p:txBody>
          <a:bodyPr wrap="square" rtlCol="0">
            <a:spAutoFit/>
          </a:bodyPr>
          <a:lstStyle/>
          <a:p>
            <a:r>
              <a:rPr lang="en-US" sz="1600">
                <a:solidFill>
                  <a:schemeClr val="bg1"/>
                </a:solidFill>
                <a:latin typeface="Arial" panose="020B0604020202020204" pitchFamily="34" charset="0"/>
              </a:rPr>
              <a:t>Visit: </a:t>
            </a:r>
            <a:r>
              <a:rPr lang="en-US" sz="1600" b="1" err="1">
                <a:solidFill>
                  <a:srgbClr val="C1862E"/>
                </a:solidFill>
                <a:latin typeface="Arial Black" panose="020B0604020202020204" pitchFamily="34" charset="0"/>
              </a:rPr>
              <a:t>www.expandthehoustonshipchannel.com</a:t>
            </a:r>
            <a:endParaRPr lang="en-US" sz="1600" b="1">
              <a:solidFill>
                <a:srgbClr val="C1862E"/>
              </a:solidFill>
              <a:latin typeface="Arial Black" panose="020B0604020202020204" pitchFamily="34" charset="0"/>
            </a:endParaRPr>
          </a:p>
        </p:txBody>
      </p:sp>
    </p:spTree>
    <p:extLst>
      <p:ext uri="{BB962C8B-B14F-4D97-AF65-F5344CB8AC3E}">
        <p14:creationId xmlns:p14="http://schemas.microsoft.com/office/powerpoint/2010/main" val="170353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D2AEC4E1-2295-CF43-B4AB-C13B56E293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4" y="715018"/>
            <a:ext cx="5358816" cy="71865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a:noFill/>
                </a:ln>
                <a:solidFill>
                  <a:srgbClr val="011E44"/>
                </a:solidFill>
                <a:effectLst/>
                <a:uLnTx/>
                <a:uFillTx/>
                <a:latin typeface="Arial" panose="020B0604020202020204" pitchFamily="34" charset="0"/>
                <a:ea typeface="+mn-ea"/>
                <a:cs typeface="+mn-cs"/>
              </a:rPr>
              <a:t>BUSINESS EQUITY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00" normalizeH="0" baseline="0" noProof="0" dirty="0">
                <a:ln>
                  <a:noFill/>
                </a:ln>
                <a:solidFill>
                  <a:srgbClr val="011E44"/>
                </a:solidFill>
                <a:effectLst/>
                <a:uLnTx/>
                <a:uFillTx/>
                <a:latin typeface="Arial" panose="020B0604020202020204" pitchFamily="34" charset="0"/>
                <a:ea typeface="+mn-ea"/>
                <a:cs typeface="+mn-cs"/>
              </a:rPr>
              <a:t>S/MWBE INITIATIVE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10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The </a:t>
            </a:r>
            <a:r>
              <a:rPr kumimoji="0" lang="en-US" sz="1600" b="1" i="0" u="none" strike="noStrike" kern="1200" cap="none" spc="0" normalizeH="0" baseline="0" noProof="0" dirty="0">
                <a:ln>
                  <a:noFill/>
                </a:ln>
                <a:solidFill>
                  <a:srgbClr val="011E44"/>
                </a:solidFill>
                <a:effectLst/>
                <a:uLnTx/>
                <a:uFillTx/>
                <a:latin typeface="Arial Black" panose="020B0604020202020204" pitchFamily="34" charset="0"/>
                <a:ea typeface="+mn-ea"/>
                <a:cs typeface="+mn-cs"/>
              </a:rPr>
              <a:t>Business Equity Department </a:t>
            </a: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provides </a:t>
            </a:r>
            <a:b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resources to small, minority- and woman-owned businesses (S/MWBE) seeking to participate in Port Houston procurements and contracts: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Networking and mentorship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Industry-specific programming and </a:t>
            </a:r>
            <a:b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training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Access to Port Houston procurements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Awards and Commitments (since inception)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SB Program - $823.7M (2002)</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- 24.2% YTD Performance</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MWBE Program - $114.6M (July 2021)</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  16.5% YTD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1E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200" normalizeH="0" baseline="0" noProof="0" dirty="0">
              <a:ln>
                <a:noFill/>
              </a:ln>
              <a:solidFill>
                <a:srgbClr val="C1862E"/>
              </a:solidFill>
              <a:effectLst/>
              <a:uLnTx/>
              <a:uFillTx/>
              <a:latin typeface="Arial Black" panose="020B0604020202020204" pitchFamily="34" charset="0"/>
              <a:ea typeface="+mn-ea"/>
              <a:cs typeface="+mn-cs"/>
            </a:endParaRPr>
          </a:p>
        </p:txBody>
      </p:sp>
      <p:sp>
        <p:nvSpPr>
          <p:cNvPr id="4" name="Oval 3">
            <a:extLst>
              <a:ext uri="{FF2B5EF4-FFF2-40B4-BE49-F238E27FC236}">
                <a16:creationId xmlns:a16="http://schemas.microsoft.com/office/drawing/2014/main" id="{B96081DC-0E48-AD4D-8E75-2CB91E417E4A}"/>
              </a:ext>
            </a:extLst>
          </p:cNvPr>
          <p:cNvSpPr/>
          <p:nvPr/>
        </p:nvSpPr>
        <p:spPr>
          <a:xfrm>
            <a:off x="5279666" y="3768919"/>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C08FA1D-C412-E54F-AD18-12C72947152B}"/>
              </a:ext>
            </a:extLst>
          </p:cNvPr>
          <p:cNvSpPr txBox="1"/>
          <p:nvPr/>
        </p:nvSpPr>
        <p:spPr>
          <a:xfrm>
            <a:off x="5563279" y="4004653"/>
            <a:ext cx="1976781" cy="206210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panose="020B0604020202020204" pitchFamily="34" charset="0"/>
                <a:ea typeface="+mn-ea"/>
                <a:cs typeface="+mn-cs"/>
              </a:rPr>
              <a:t>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SBE participation goal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panose="020B0604020202020204" pitchFamily="34" charset="0"/>
                <a:ea typeface="+mn-ea"/>
                <a:cs typeface="+mn-cs"/>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MWBE participation</a:t>
            </a:r>
            <a:b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goal </a:t>
            </a:r>
          </a:p>
        </p:txBody>
      </p:sp>
      <p:cxnSp>
        <p:nvCxnSpPr>
          <p:cNvPr id="9" name="Straight Connector 8">
            <a:extLst>
              <a:ext uri="{FF2B5EF4-FFF2-40B4-BE49-F238E27FC236}">
                <a16:creationId xmlns:a16="http://schemas.microsoft.com/office/drawing/2014/main" id="{F2AF033D-DE35-944B-9BCB-B6448C206EB1}"/>
              </a:ext>
            </a:extLst>
          </p:cNvPr>
          <p:cNvCxnSpPr/>
          <p:nvPr/>
        </p:nvCxnSpPr>
        <p:spPr>
          <a:xfrm>
            <a:off x="6003029" y="5033107"/>
            <a:ext cx="10972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073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8BF7D-39E7-5630-6820-2FB623FAB571}"/>
              </a:ext>
            </a:extLst>
          </p:cNvPr>
          <p:cNvPicPr>
            <a:picLocks noChangeAspect="1"/>
          </p:cNvPicPr>
          <p:nvPr/>
        </p:nvPicPr>
        <p:blipFill>
          <a:blip r:embed="rId2"/>
          <a:stretch>
            <a:fillRect/>
          </a:stretch>
        </p:blipFill>
        <p:spPr>
          <a:xfrm>
            <a:off x="785813" y="-3955"/>
            <a:ext cx="10620375" cy="2009775"/>
          </a:xfrm>
          <a:prstGeom prst="rect">
            <a:avLst/>
          </a:prstGeom>
        </p:spPr>
      </p:pic>
      <p:pic>
        <p:nvPicPr>
          <p:cNvPr id="5" name="Picture 4">
            <a:extLst>
              <a:ext uri="{FF2B5EF4-FFF2-40B4-BE49-F238E27FC236}">
                <a16:creationId xmlns:a16="http://schemas.microsoft.com/office/drawing/2014/main" id="{3D70056C-F7AB-9D97-FBBA-2F51A589C40D}"/>
              </a:ext>
            </a:extLst>
          </p:cNvPr>
          <p:cNvPicPr>
            <a:picLocks noChangeAspect="1"/>
          </p:cNvPicPr>
          <p:nvPr/>
        </p:nvPicPr>
        <p:blipFill>
          <a:blip r:embed="rId3"/>
          <a:stretch>
            <a:fillRect/>
          </a:stretch>
        </p:blipFill>
        <p:spPr>
          <a:xfrm>
            <a:off x="838200" y="4947458"/>
            <a:ext cx="1866900" cy="1914525"/>
          </a:xfrm>
          <a:prstGeom prst="rect">
            <a:avLst/>
          </a:prstGeom>
        </p:spPr>
      </p:pic>
      <p:sp>
        <p:nvSpPr>
          <p:cNvPr id="10" name="Text Placeholder 9">
            <a:extLst>
              <a:ext uri="{FF2B5EF4-FFF2-40B4-BE49-F238E27FC236}">
                <a16:creationId xmlns:a16="http://schemas.microsoft.com/office/drawing/2014/main" id="{58B19D05-1031-C666-A630-3C08326B9433}"/>
              </a:ext>
            </a:extLst>
          </p:cNvPr>
          <p:cNvSpPr>
            <a:spLocks noGrp="1"/>
          </p:cNvSpPr>
          <p:nvPr>
            <p:ph type="body" sz="quarter" idx="13"/>
          </p:nvPr>
        </p:nvSpPr>
        <p:spPr/>
        <p:txBody>
          <a:bodyPr vert="horz" lIns="91440" tIns="45720" rIns="91440" bIns="45720" rtlCol="0" anchor="t">
            <a:normAutofit/>
          </a:bodyPr>
          <a:lstStyle/>
          <a:p>
            <a:pPr marL="0" indent="0" algn="just">
              <a:buNone/>
            </a:pPr>
            <a:r>
              <a:rPr lang="en-US" sz="1600">
                <a:solidFill>
                  <a:srgbClr val="444749"/>
                </a:solidFill>
                <a:latin typeface="Arial"/>
                <a:cs typeface="Arial"/>
              </a:rPr>
              <a:t>Opportunity U is a comprehensive training designed to support and assist local S/MWBE vendors. This initiative helps position these businesses to better compete for and participate in Port Houston procurements, potentially grow to become preferred contractors, and leverage other opportunities outside of Port Houston.</a:t>
            </a: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a:p>
            <a:pPr algn="just"/>
            <a:endParaRPr lang="en-US" sz="1000">
              <a:solidFill>
                <a:srgbClr val="444749"/>
              </a:solidFill>
              <a:latin typeface="Arial"/>
              <a:cs typeface="Arial"/>
            </a:endParaRPr>
          </a:p>
        </p:txBody>
      </p:sp>
      <p:graphicFrame>
        <p:nvGraphicFramePr>
          <p:cNvPr id="15" name="Table 14">
            <a:extLst>
              <a:ext uri="{FF2B5EF4-FFF2-40B4-BE49-F238E27FC236}">
                <a16:creationId xmlns:a16="http://schemas.microsoft.com/office/drawing/2014/main" id="{FF44F084-3822-D938-F00C-637524FDFD3D}"/>
              </a:ext>
            </a:extLst>
          </p:cNvPr>
          <p:cNvGraphicFramePr>
            <a:graphicFrameLocks noGrp="1"/>
          </p:cNvGraphicFramePr>
          <p:nvPr>
            <p:extLst>
              <p:ext uri="{D42A27DB-BD31-4B8C-83A1-F6EECF244321}">
                <p14:modId xmlns:p14="http://schemas.microsoft.com/office/powerpoint/2010/main" val="357370176"/>
              </p:ext>
            </p:extLst>
          </p:nvPr>
        </p:nvGraphicFramePr>
        <p:xfrm>
          <a:off x="1693333" y="2899834"/>
          <a:ext cx="9041811" cy="1925319"/>
        </p:xfrm>
        <a:graphic>
          <a:graphicData uri="http://schemas.openxmlformats.org/drawingml/2006/table">
            <a:tbl>
              <a:tblPr firstRow="1" bandRow="1">
                <a:tableStyleId>{2D5ABB26-0587-4C30-8999-92F81FD0307C}</a:tableStyleId>
              </a:tblPr>
              <a:tblGrid>
                <a:gridCol w="3013937">
                  <a:extLst>
                    <a:ext uri="{9D8B030D-6E8A-4147-A177-3AD203B41FA5}">
                      <a16:colId xmlns:a16="http://schemas.microsoft.com/office/drawing/2014/main" val="1766377652"/>
                    </a:ext>
                  </a:extLst>
                </a:gridCol>
                <a:gridCol w="3013937">
                  <a:extLst>
                    <a:ext uri="{9D8B030D-6E8A-4147-A177-3AD203B41FA5}">
                      <a16:colId xmlns:a16="http://schemas.microsoft.com/office/drawing/2014/main" val="289153295"/>
                    </a:ext>
                  </a:extLst>
                </a:gridCol>
                <a:gridCol w="3013937">
                  <a:extLst>
                    <a:ext uri="{9D8B030D-6E8A-4147-A177-3AD203B41FA5}">
                      <a16:colId xmlns:a16="http://schemas.microsoft.com/office/drawing/2014/main" val="3680879993"/>
                    </a:ext>
                  </a:extLst>
                </a:gridCol>
              </a:tblGrid>
              <a:tr h="370839">
                <a:tc>
                  <a:txBody>
                    <a:bodyPr/>
                    <a:lstStyle/>
                    <a:p>
                      <a:pPr marL="285750" lvl="0" indent="-285750">
                        <a:buFont typeface="Arial"/>
                        <a:buChar char="•"/>
                      </a:pPr>
                      <a:endParaRPr lang="en-US" sz="1400" u="none" strike="noStrike" noProof="0">
                        <a:solidFill>
                          <a:srgbClr val="444749"/>
                        </a:solidFill>
                        <a:latin typeface="Arial"/>
                      </a:endParaRPr>
                    </a:p>
                  </a:txBody>
                  <a:tcPr/>
                </a:tc>
                <a:tc>
                  <a:txBody>
                    <a:bodyPr/>
                    <a:lstStyle/>
                    <a:p>
                      <a:pPr marL="0" lvl="0" indent="0" algn="ctr">
                        <a:lnSpc>
                          <a:spcPct val="100000"/>
                        </a:lnSpc>
                        <a:spcBef>
                          <a:spcPts val="0"/>
                        </a:spcBef>
                        <a:spcAft>
                          <a:spcPts val="0"/>
                        </a:spcAft>
                        <a:buNone/>
                      </a:pPr>
                      <a:r>
                        <a:rPr lang="en-US" sz="1400" b="1" i="0" u="none" strike="noStrike" noProof="0">
                          <a:solidFill>
                            <a:srgbClr val="444749"/>
                          </a:solidFill>
                          <a:latin typeface="Arial"/>
                        </a:rPr>
                        <a:t>Program Overview / Topics:</a:t>
                      </a:r>
                      <a:endParaRPr lang="en-US" b="1">
                        <a:latin typeface="Arial"/>
                      </a:endParaRPr>
                    </a:p>
                  </a:txBody>
                  <a:tcPr/>
                </a:tc>
                <a:tc>
                  <a:txBody>
                    <a:bodyPr/>
                    <a:lstStyle/>
                    <a:p>
                      <a:pPr marL="285750" lvl="0" indent="-285750">
                        <a:buFont typeface="Arial"/>
                        <a:buChar char="•"/>
                      </a:pPr>
                      <a:endParaRPr lang="en-US" sz="1400" u="none" strike="noStrike" noProof="0">
                        <a:solidFill>
                          <a:srgbClr val="444749"/>
                        </a:solidFill>
                        <a:latin typeface="Arial"/>
                      </a:endParaRPr>
                    </a:p>
                  </a:txBody>
                  <a:tcPr/>
                </a:tc>
                <a:extLst>
                  <a:ext uri="{0D108BD9-81ED-4DB2-BD59-A6C34878D82A}">
                    <a16:rowId xmlns:a16="http://schemas.microsoft.com/office/drawing/2014/main" val="1577965256"/>
                  </a:ext>
                </a:extLst>
              </a:tr>
              <a:tr h="370840">
                <a:tc>
                  <a:txBody>
                    <a:bodyPr/>
                    <a:lstStyle/>
                    <a:p>
                      <a:pPr marL="285750" lvl="0" indent="-285750">
                        <a:buFont typeface="Arial"/>
                        <a:buChar char="•"/>
                      </a:pPr>
                      <a:r>
                        <a:rPr lang="en-US" sz="1400" u="none" strike="noStrike" noProof="0">
                          <a:solidFill>
                            <a:srgbClr val="444749"/>
                          </a:solidFill>
                          <a:latin typeface="Arial"/>
                        </a:rPr>
                        <a:t>Business Building Blocks / Financial Acumen</a:t>
                      </a:r>
                      <a:endParaRPr lang="en-US" sz="1400">
                        <a:latin typeface="Arial"/>
                      </a:endParaRPr>
                    </a:p>
                  </a:txBody>
                  <a:tcPr/>
                </a:tc>
                <a:tc>
                  <a:txBody>
                    <a:bodyPr/>
                    <a:lstStyle/>
                    <a:p>
                      <a:pPr marL="285750" lvl="0" indent="-285750">
                        <a:buFont typeface="Arial"/>
                        <a:buChar char="•"/>
                      </a:pPr>
                      <a:r>
                        <a:rPr lang="en-US" sz="1400" u="none" strike="noStrike" noProof="0">
                          <a:solidFill>
                            <a:srgbClr val="444749"/>
                          </a:solidFill>
                          <a:latin typeface="Arial"/>
                        </a:rPr>
                        <a:t>Project and Construction Management</a:t>
                      </a:r>
                      <a:endParaRPr lang="en-US" sz="1400">
                        <a:latin typeface="Arial"/>
                      </a:endParaRPr>
                    </a:p>
                  </a:txBody>
                  <a:tcPr/>
                </a:tc>
                <a:tc>
                  <a:txBody>
                    <a:bodyPr/>
                    <a:lstStyle/>
                    <a:p>
                      <a:pPr marL="285750" lvl="0" indent="-285750">
                        <a:buFont typeface="Arial"/>
                        <a:buChar char="•"/>
                      </a:pPr>
                      <a:r>
                        <a:rPr lang="en-US" sz="1400" u="none" strike="noStrike" noProof="0">
                          <a:solidFill>
                            <a:srgbClr val="444749"/>
                          </a:solidFill>
                          <a:latin typeface="Arial"/>
                        </a:rPr>
                        <a:t>Project Scopes and Projections / Capability Statements</a:t>
                      </a:r>
                      <a:endParaRPr lang="en-US" sz="1400">
                        <a:latin typeface="Arial"/>
                      </a:endParaRPr>
                    </a:p>
                  </a:txBody>
                  <a:tcPr/>
                </a:tc>
                <a:extLst>
                  <a:ext uri="{0D108BD9-81ED-4DB2-BD59-A6C34878D82A}">
                    <a16:rowId xmlns:a16="http://schemas.microsoft.com/office/drawing/2014/main" val="3347968803"/>
                  </a:ext>
                </a:extLst>
              </a:tr>
              <a:tr h="370840">
                <a:tc>
                  <a:txBody>
                    <a:bodyPr/>
                    <a:lstStyle/>
                    <a:p>
                      <a:pPr marL="285750" lvl="0" indent="-285750">
                        <a:buFont typeface="Arial"/>
                        <a:buChar char="•"/>
                      </a:pPr>
                      <a:r>
                        <a:rPr lang="en-US" sz="1400" u="none" strike="noStrike" noProof="0" err="1">
                          <a:solidFill>
                            <a:srgbClr val="444749"/>
                          </a:solidFill>
                          <a:latin typeface="Arial"/>
                        </a:rPr>
                        <a:t>Barbours</a:t>
                      </a:r>
                      <a:r>
                        <a:rPr lang="en-US" sz="1400" u="none" strike="noStrike" noProof="0">
                          <a:solidFill>
                            <a:srgbClr val="444749"/>
                          </a:solidFill>
                          <a:latin typeface="Arial"/>
                        </a:rPr>
                        <a:t> Cut Tour</a:t>
                      </a:r>
                    </a:p>
                    <a:p>
                      <a:pPr marL="285750" lvl="0" indent="-285750">
                        <a:buFont typeface="Arial"/>
                        <a:buChar char="•"/>
                      </a:pPr>
                      <a:r>
                        <a:rPr lang="en-US" sz="1400" b="0" i="0" u="none" strike="noStrike" noProof="0">
                          <a:solidFill>
                            <a:srgbClr val="444749"/>
                          </a:solidFill>
                          <a:latin typeface="Arial"/>
                        </a:rPr>
                        <a:t>Cohort Graduation</a:t>
                      </a:r>
                      <a:endParaRPr lang="en-US" sz="1400">
                        <a:latin typeface="Arial"/>
                      </a:endParaRPr>
                    </a:p>
                  </a:txBody>
                  <a:tcPr/>
                </a:tc>
                <a:tc>
                  <a:txBody>
                    <a:bodyPr/>
                    <a:lstStyle/>
                    <a:p>
                      <a:pPr marL="285750" lvl="0" indent="-285750">
                        <a:buFont typeface="Arial"/>
                        <a:buChar char="•"/>
                      </a:pPr>
                      <a:r>
                        <a:rPr lang="en-US" sz="1400" u="none" strike="noStrike" noProof="0">
                          <a:solidFill>
                            <a:srgbClr val="444749"/>
                          </a:solidFill>
                          <a:latin typeface="Arial"/>
                        </a:rPr>
                        <a:t>Safety and Risk Management / Cooperatives &amp; Joint Ventures</a:t>
                      </a:r>
                      <a:endParaRPr lang="en-US" sz="1400">
                        <a:latin typeface="Arial"/>
                      </a:endParaRPr>
                    </a:p>
                  </a:txBody>
                  <a:tcPr/>
                </a:tc>
                <a:tc>
                  <a:txBody>
                    <a:bodyPr/>
                    <a:lstStyle/>
                    <a:p>
                      <a:pPr marL="285750" lvl="0" indent="-285750">
                        <a:buFont typeface="Arial"/>
                        <a:buChar char="•"/>
                      </a:pPr>
                      <a:r>
                        <a:rPr lang="en-US" sz="1400" u="none" strike="noStrike" noProof="0">
                          <a:solidFill>
                            <a:srgbClr val="444749"/>
                          </a:solidFill>
                          <a:latin typeface="Arial"/>
                        </a:rPr>
                        <a:t>Central Maintenance &amp; Environmental Affairs</a:t>
                      </a:r>
                      <a:endParaRPr lang="en-US" sz="1400">
                        <a:latin typeface="Arial"/>
                      </a:endParaRPr>
                    </a:p>
                  </a:txBody>
                  <a:tcPr/>
                </a:tc>
                <a:extLst>
                  <a:ext uri="{0D108BD9-81ED-4DB2-BD59-A6C34878D82A}">
                    <a16:rowId xmlns:a16="http://schemas.microsoft.com/office/drawing/2014/main" val="395175079"/>
                  </a:ext>
                </a:extLst>
              </a:tr>
              <a:tr h="370840">
                <a:tc>
                  <a:txBody>
                    <a:bodyPr/>
                    <a:lstStyle/>
                    <a:p>
                      <a:pPr marL="285750" lvl="0" indent="-285750">
                        <a:buFont typeface="Arial"/>
                        <a:buChar char="•"/>
                      </a:pPr>
                      <a:r>
                        <a:rPr lang="en-US" sz="1400" b="0" i="0" u="none" strike="noStrike" noProof="0">
                          <a:solidFill>
                            <a:srgbClr val="444749"/>
                          </a:solidFill>
                          <a:latin typeface="Arial"/>
                        </a:rPr>
                        <a:t>Responding to the RFP and Submitting a Sample Proposal</a:t>
                      </a:r>
                      <a:endParaRPr lang="en-US" sz="1400">
                        <a:latin typeface="Arial"/>
                      </a:endParaRPr>
                    </a:p>
                  </a:txBody>
                  <a:tcPr/>
                </a:tc>
                <a:tc>
                  <a:txBody>
                    <a:bodyPr/>
                    <a:lstStyle/>
                    <a:p>
                      <a:pPr marL="285750" lvl="0" indent="-285750">
                        <a:buFont typeface="Arial"/>
                        <a:buChar char="•"/>
                      </a:pPr>
                      <a:r>
                        <a:rPr lang="en-US" sz="1400" u="none" strike="noStrike" noProof="0">
                          <a:solidFill>
                            <a:srgbClr val="444749"/>
                          </a:solidFill>
                          <a:latin typeface="Arial"/>
                        </a:rPr>
                        <a:t>Legal &amp; Operations</a:t>
                      </a:r>
                      <a:endParaRPr lang="en-US" sz="1400">
                        <a:latin typeface="Arial"/>
                      </a:endParaRPr>
                    </a:p>
                  </a:txBody>
                  <a:tcPr/>
                </a:tc>
                <a:tc>
                  <a:txBody>
                    <a:bodyPr/>
                    <a:lstStyle/>
                    <a:p>
                      <a:pPr marL="285750" lvl="0" indent="-285750">
                        <a:buFont typeface="Arial"/>
                        <a:buChar char="•"/>
                      </a:pPr>
                      <a:r>
                        <a:rPr lang="en-US" sz="1400" u="none" strike="noStrike" noProof="0">
                          <a:solidFill>
                            <a:srgbClr val="444749"/>
                          </a:solidFill>
                          <a:latin typeface="Arial"/>
                        </a:rPr>
                        <a:t>Procurement Team / Pricing Your Project</a:t>
                      </a:r>
                      <a:endParaRPr lang="en-US" sz="1400">
                        <a:latin typeface="Arial"/>
                      </a:endParaRPr>
                    </a:p>
                  </a:txBody>
                  <a:tcPr/>
                </a:tc>
                <a:extLst>
                  <a:ext uri="{0D108BD9-81ED-4DB2-BD59-A6C34878D82A}">
                    <a16:rowId xmlns:a16="http://schemas.microsoft.com/office/drawing/2014/main" val="1120283467"/>
                  </a:ext>
                </a:extLst>
              </a:tr>
            </a:tbl>
          </a:graphicData>
        </a:graphic>
      </p:graphicFrame>
      <p:pic>
        <p:nvPicPr>
          <p:cNvPr id="16" name="Picture 15">
            <a:extLst>
              <a:ext uri="{FF2B5EF4-FFF2-40B4-BE49-F238E27FC236}">
                <a16:creationId xmlns:a16="http://schemas.microsoft.com/office/drawing/2014/main" id="{FE665280-BC3D-7588-7A11-EC16661BF14D}"/>
              </a:ext>
            </a:extLst>
          </p:cNvPr>
          <p:cNvPicPr>
            <a:picLocks noChangeAspect="1"/>
          </p:cNvPicPr>
          <p:nvPr/>
        </p:nvPicPr>
        <p:blipFill>
          <a:blip r:embed="rId4"/>
          <a:stretch>
            <a:fillRect/>
          </a:stretch>
        </p:blipFill>
        <p:spPr>
          <a:xfrm>
            <a:off x="2986618" y="5153025"/>
            <a:ext cx="7658100" cy="1504950"/>
          </a:xfrm>
          <a:prstGeom prst="rect">
            <a:avLst/>
          </a:prstGeom>
        </p:spPr>
      </p:pic>
    </p:spTree>
    <p:extLst>
      <p:ext uri="{BB962C8B-B14F-4D97-AF65-F5344CB8AC3E}">
        <p14:creationId xmlns:p14="http://schemas.microsoft.com/office/powerpoint/2010/main" val="3340911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45336" y="-1014102"/>
            <a:ext cx="13012038" cy="7872102"/>
          </a:xfrm>
          <a:prstGeom prst="rect">
            <a:avLst/>
          </a:prstGeom>
        </p:spPr>
      </p:pic>
      <p:sp>
        <p:nvSpPr>
          <p:cNvPr id="3" name="object 3"/>
          <p:cNvSpPr txBox="1">
            <a:spLocks noGrp="1"/>
          </p:cNvSpPr>
          <p:nvPr>
            <p:ph type="title"/>
          </p:nvPr>
        </p:nvSpPr>
        <p:spPr>
          <a:xfrm>
            <a:off x="454113" y="77481"/>
            <a:ext cx="11273790" cy="635000"/>
          </a:xfrm>
          <a:prstGeom prst="rect">
            <a:avLst/>
          </a:prstGeom>
        </p:spPr>
        <p:txBody>
          <a:bodyPr vert="horz" wrap="square" lIns="0" tIns="12065" rIns="0" bIns="0" rtlCol="0">
            <a:spAutoFit/>
          </a:bodyPr>
          <a:lstStyle/>
          <a:p>
            <a:pPr marL="12700">
              <a:lnSpc>
                <a:spcPct val="100000"/>
              </a:lnSpc>
              <a:spcBef>
                <a:spcPts val="95"/>
              </a:spcBef>
            </a:pPr>
            <a:r>
              <a:rPr sz="4000" b="0" spc="95">
                <a:solidFill>
                  <a:srgbClr val="C1852D"/>
                </a:solidFill>
                <a:latin typeface="Arial"/>
                <a:cs typeface="Arial"/>
              </a:rPr>
              <a:t>BUSINESS</a:t>
            </a:r>
            <a:r>
              <a:rPr sz="4000" b="0" spc="240">
                <a:solidFill>
                  <a:srgbClr val="C1852D"/>
                </a:solidFill>
                <a:latin typeface="Arial"/>
                <a:cs typeface="Arial"/>
              </a:rPr>
              <a:t> </a:t>
            </a:r>
            <a:r>
              <a:rPr sz="4000" b="0" spc="90">
                <a:solidFill>
                  <a:srgbClr val="C1852D"/>
                </a:solidFill>
                <a:latin typeface="Arial"/>
                <a:cs typeface="Arial"/>
              </a:rPr>
              <a:t>EQUITY</a:t>
            </a:r>
            <a:r>
              <a:rPr sz="4000" b="0" spc="170">
                <a:solidFill>
                  <a:srgbClr val="C1852D"/>
                </a:solidFill>
                <a:latin typeface="Arial"/>
                <a:cs typeface="Arial"/>
              </a:rPr>
              <a:t> </a:t>
            </a:r>
            <a:r>
              <a:rPr sz="4000" b="0" spc="100">
                <a:solidFill>
                  <a:srgbClr val="C1852D"/>
                </a:solidFill>
                <a:latin typeface="Arial"/>
                <a:cs typeface="Arial"/>
              </a:rPr>
              <a:t>DIVISION</a:t>
            </a:r>
            <a:r>
              <a:rPr sz="4000" b="0" spc="250">
                <a:solidFill>
                  <a:srgbClr val="C1852D"/>
                </a:solidFill>
                <a:latin typeface="Arial"/>
                <a:cs typeface="Arial"/>
              </a:rPr>
              <a:t> </a:t>
            </a:r>
            <a:r>
              <a:rPr sz="4000" b="0" spc="90">
                <a:solidFill>
                  <a:srgbClr val="C1852D"/>
                </a:solidFill>
                <a:latin typeface="Arial"/>
                <a:cs typeface="Arial"/>
              </a:rPr>
              <a:t>S/MWBE</a:t>
            </a:r>
            <a:r>
              <a:rPr sz="4000" b="0" spc="170">
                <a:solidFill>
                  <a:srgbClr val="C1852D"/>
                </a:solidFill>
                <a:latin typeface="Arial"/>
                <a:cs typeface="Arial"/>
              </a:rPr>
              <a:t> </a:t>
            </a:r>
            <a:r>
              <a:rPr sz="4000" b="0" spc="110">
                <a:solidFill>
                  <a:srgbClr val="C1852D"/>
                </a:solidFill>
                <a:latin typeface="Arial"/>
                <a:cs typeface="Arial"/>
              </a:rPr>
              <a:t>TEAM</a:t>
            </a:r>
            <a:endParaRPr sz="4000">
              <a:latin typeface="Arial"/>
              <a:cs typeface="Arial"/>
            </a:endParaRPr>
          </a:p>
        </p:txBody>
      </p:sp>
      <p:grpSp>
        <p:nvGrpSpPr>
          <p:cNvPr id="4" name="object 4"/>
          <p:cNvGrpSpPr/>
          <p:nvPr/>
        </p:nvGrpSpPr>
        <p:grpSpPr>
          <a:xfrm>
            <a:off x="3128495" y="1237601"/>
            <a:ext cx="3356611" cy="2274089"/>
            <a:chOff x="1449825" y="3412113"/>
            <a:chExt cx="3175358" cy="2274089"/>
          </a:xfrm>
        </p:grpSpPr>
        <p:pic>
          <p:nvPicPr>
            <p:cNvPr id="6" name="object 6"/>
            <p:cNvPicPr/>
            <p:nvPr/>
          </p:nvPicPr>
          <p:blipFill>
            <a:blip r:embed="rId4" cstate="print"/>
            <a:stretch>
              <a:fillRect/>
            </a:stretch>
          </p:blipFill>
          <p:spPr>
            <a:xfrm>
              <a:off x="1449825" y="3446966"/>
              <a:ext cx="1399142" cy="2065997"/>
            </a:xfrm>
            <a:prstGeom prst="rect">
              <a:avLst/>
            </a:prstGeom>
          </p:spPr>
        </p:pic>
        <p:pic>
          <p:nvPicPr>
            <p:cNvPr id="8" name="object 8"/>
            <p:cNvPicPr/>
            <p:nvPr/>
          </p:nvPicPr>
          <p:blipFill>
            <a:blip r:embed="rId5" cstate="print"/>
            <a:stretch>
              <a:fillRect/>
            </a:stretch>
          </p:blipFill>
          <p:spPr>
            <a:xfrm>
              <a:off x="3201450" y="3412113"/>
              <a:ext cx="1423733" cy="2274089"/>
            </a:xfrm>
            <a:prstGeom prst="rect">
              <a:avLst/>
            </a:prstGeom>
          </p:spPr>
        </p:pic>
      </p:grpSp>
      <p:sp>
        <p:nvSpPr>
          <p:cNvPr id="11" name="object 11"/>
          <p:cNvSpPr txBox="1"/>
          <p:nvPr/>
        </p:nvSpPr>
        <p:spPr>
          <a:xfrm>
            <a:off x="3152551" y="3392236"/>
            <a:ext cx="1297940" cy="391160"/>
          </a:xfrm>
          <a:prstGeom prst="rect">
            <a:avLst/>
          </a:prstGeom>
        </p:spPr>
        <p:txBody>
          <a:bodyPr vert="horz" wrap="square" lIns="0" tIns="12700" rIns="0" bIns="0" rtlCol="0">
            <a:spAutoFit/>
          </a:bodyPr>
          <a:lstStyle/>
          <a:p>
            <a:pPr algn="ctr">
              <a:lnSpc>
                <a:spcPct val="100000"/>
              </a:lnSpc>
              <a:spcBef>
                <a:spcPts val="100"/>
              </a:spcBef>
            </a:pPr>
            <a:r>
              <a:rPr sz="1200" b="1" spc="-5">
                <a:solidFill>
                  <a:srgbClr val="FFFFFF"/>
                </a:solidFill>
                <a:latin typeface="Arial"/>
                <a:cs typeface="Arial"/>
              </a:rPr>
              <a:t>Pedro</a:t>
            </a:r>
            <a:r>
              <a:rPr sz="1200" b="1" spc="-55">
                <a:solidFill>
                  <a:srgbClr val="FFFFFF"/>
                </a:solidFill>
                <a:latin typeface="Arial"/>
                <a:cs typeface="Arial"/>
              </a:rPr>
              <a:t> </a:t>
            </a:r>
            <a:r>
              <a:rPr sz="1200" b="1">
                <a:solidFill>
                  <a:srgbClr val="FFFFFF"/>
                </a:solidFill>
                <a:latin typeface="Arial"/>
                <a:cs typeface="Arial"/>
              </a:rPr>
              <a:t>Garcia</a:t>
            </a:r>
            <a:endParaRPr sz="1200">
              <a:latin typeface="Arial"/>
              <a:cs typeface="Arial"/>
            </a:endParaRPr>
          </a:p>
          <a:p>
            <a:pPr algn="ctr">
              <a:lnSpc>
                <a:spcPct val="100000"/>
              </a:lnSpc>
            </a:pPr>
            <a:r>
              <a:rPr sz="1200" spc="-5">
                <a:solidFill>
                  <a:srgbClr val="FFFFFF"/>
                </a:solidFill>
                <a:latin typeface="Arial"/>
                <a:cs typeface="Arial"/>
              </a:rPr>
              <a:t>Outreach</a:t>
            </a:r>
            <a:r>
              <a:rPr sz="1200" spc="-50">
                <a:solidFill>
                  <a:srgbClr val="FFFFFF"/>
                </a:solidFill>
                <a:latin typeface="Arial"/>
                <a:cs typeface="Arial"/>
              </a:rPr>
              <a:t> </a:t>
            </a:r>
            <a:r>
              <a:rPr sz="1200" spc="-5">
                <a:solidFill>
                  <a:srgbClr val="FFFFFF"/>
                </a:solidFill>
                <a:latin typeface="Arial"/>
                <a:cs typeface="Arial"/>
              </a:rPr>
              <a:t>Manager</a:t>
            </a:r>
            <a:endParaRPr sz="1200">
              <a:latin typeface="Arial"/>
              <a:cs typeface="Arial"/>
            </a:endParaRPr>
          </a:p>
        </p:txBody>
      </p:sp>
      <p:sp>
        <p:nvSpPr>
          <p:cNvPr id="12" name="object 12"/>
          <p:cNvSpPr txBox="1"/>
          <p:nvPr/>
        </p:nvSpPr>
        <p:spPr>
          <a:xfrm>
            <a:off x="8466346" y="3349827"/>
            <a:ext cx="1751964" cy="382156"/>
          </a:xfrm>
          <a:prstGeom prst="rect">
            <a:avLst/>
          </a:prstGeom>
        </p:spPr>
        <p:txBody>
          <a:bodyPr vert="horz" wrap="square" lIns="0" tIns="12700" rIns="0" bIns="0" rtlCol="0">
            <a:spAutoFit/>
          </a:bodyPr>
          <a:lstStyle/>
          <a:p>
            <a:pPr algn="ctr"/>
            <a:r>
              <a:rPr lang="en-US" sz="1200" b="1" spc="-5">
                <a:solidFill>
                  <a:srgbClr val="FFFFFF"/>
                </a:solidFill>
                <a:latin typeface="Arial"/>
                <a:cs typeface="Arial"/>
              </a:rPr>
              <a:t>Eduardo</a:t>
            </a:r>
            <a:r>
              <a:rPr lang="en-US" sz="1200" b="1" spc="-30">
                <a:solidFill>
                  <a:srgbClr val="FFFFFF"/>
                </a:solidFill>
                <a:latin typeface="Arial"/>
                <a:cs typeface="Arial"/>
              </a:rPr>
              <a:t> </a:t>
            </a:r>
            <a:r>
              <a:rPr lang="en-US" sz="1200" b="1" spc="-5">
                <a:solidFill>
                  <a:srgbClr val="FFFFFF"/>
                </a:solidFill>
                <a:latin typeface="Arial"/>
                <a:cs typeface="Arial"/>
              </a:rPr>
              <a:t>Mejia</a:t>
            </a:r>
            <a:endParaRPr lang="en-US" sz="1200">
              <a:latin typeface="Arial"/>
              <a:cs typeface="Arial"/>
            </a:endParaRPr>
          </a:p>
          <a:p>
            <a:pPr algn="ctr">
              <a:lnSpc>
                <a:spcPct val="100000"/>
              </a:lnSpc>
            </a:pPr>
            <a:r>
              <a:rPr lang="en-US" sz="1200" spc="-5">
                <a:solidFill>
                  <a:srgbClr val="FFFFFF"/>
                </a:solidFill>
                <a:latin typeface="Arial"/>
                <a:cs typeface="Arial"/>
              </a:rPr>
              <a:t>Compliance Manager</a:t>
            </a:r>
            <a:endParaRPr sz="1200">
              <a:latin typeface="Arial"/>
              <a:cs typeface="Arial"/>
            </a:endParaRPr>
          </a:p>
        </p:txBody>
      </p:sp>
      <p:sp>
        <p:nvSpPr>
          <p:cNvPr id="13" name="object 13"/>
          <p:cNvSpPr txBox="1"/>
          <p:nvPr/>
        </p:nvSpPr>
        <p:spPr>
          <a:xfrm>
            <a:off x="3181303" y="6021006"/>
            <a:ext cx="1520133" cy="382156"/>
          </a:xfrm>
          <a:prstGeom prst="rect">
            <a:avLst/>
          </a:prstGeom>
        </p:spPr>
        <p:txBody>
          <a:bodyPr vert="horz" wrap="square" lIns="0" tIns="12700" rIns="0" bIns="0" rtlCol="0">
            <a:spAutoFit/>
          </a:bodyPr>
          <a:lstStyle/>
          <a:p>
            <a:pPr algn="ctr">
              <a:lnSpc>
                <a:spcPct val="100000"/>
              </a:lnSpc>
              <a:spcBef>
                <a:spcPts val="100"/>
              </a:spcBef>
            </a:pPr>
            <a:r>
              <a:rPr sz="1200" b="1" spc="-5">
                <a:solidFill>
                  <a:srgbClr val="FFFFFF"/>
                </a:solidFill>
                <a:latin typeface="Arial"/>
                <a:cs typeface="Arial"/>
              </a:rPr>
              <a:t>Consuelo</a:t>
            </a:r>
            <a:r>
              <a:rPr sz="1200" b="1" spc="-30">
                <a:solidFill>
                  <a:srgbClr val="FFFFFF"/>
                </a:solidFill>
                <a:latin typeface="Arial"/>
                <a:cs typeface="Arial"/>
              </a:rPr>
              <a:t> </a:t>
            </a:r>
            <a:r>
              <a:rPr sz="1200" b="1" spc="-5">
                <a:solidFill>
                  <a:srgbClr val="FFFFFF"/>
                </a:solidFill>
                <a:latin typeface="Arial"/>
                <a:cs typeface="Arial"/>
              </a:rPr>
              <a:t>Rodriguez</a:t>
            </a:r>
            <a:endParaRPr sz="1200">
              <a:latin typeface="Arial"/>
              <a:cs typeface="Arial"/>
            </a:endParaRPr>
          </a:p>
          <a:p>
            <a:pPr algn="ctr">
              <a:lnSpc>
                <a:spcPct val="100000"/>
              </a:lnSpc>
            </a:pPr>
            <a:r>
              <a:rPr sz="1200" spc="-5">
                <a:solidFill>
                  <a:srgbClr val="FFFFFF"/>
                </a:solidFill>
                <a:latin typeface="Arial"/>
                <a:cs typeface="Arial"/>
              </a:rPr>
              <a:t>Administrator</a:t>
            </a:r>
            <a:endParaRPr sz="1200">
              <a:latin typeface="Arial"/>
              <a:cs typeface="Arial"/>
            </a:endParaRPr>
          </a:p>
        </p:txBody>
      </p:sp>
      <p:sp>
        <p:nvSpPr>
          <p:cNvPr id="14" name="object 14"/>
          <p:cNvSpPr txBox="1"/>
          <p:nvPr/>
        </p:nvSpPr>
        <p:spPr>
          <a:xfrm>
            <a:off x="4701436" y="3321724"/>
            <a:ext cx="2062338" cy="394980"/>
          </a:xfrm>
          <a:prstGeom prst="rect">
            <a:avLst/>
          </a:prstGeom>
        </p:spPr>
        <p:txBody>
          <a:bodyPr vert="horz" wrap="square" lIns="0" tIns="12700" rIns="0" bIns="0" rtlCol="0">
            <a:spAutoFit/>
          </a:bodyPr>
          <a:lstStyle/>
          <a:p>
            <a:pPr marL="12065" marR="5080" indent="-3175" algn="ctr">
              <a:lnSpc>
                <a:spcPct val="100000"/>
              </a:lnSpc>
              <a:spcBef>
                <a:spcPts val="100"/>
              </a:spcBef>
            </a:pPr>
            <a:r>
              <a:rPr sz="1200" b="1" spc="-5">
                <a:solidFill>
                  <a:srgbClr val="FFFFFF"/>
                </a:solidFill>
                <a:latin typeface="Arial"/>
                <a:cs typeface="Arial"/>
              </a:rPr>
              <a:t>Brenda Ruiz </a:t>
            </a:r>
            <a:r>
              <a:rPr sz="1200" b="1">
                <a:solidFill>
                  <a:srgbClr val="FFFFFF"/>
                </a:solidFill>
                <a:latin typeface="Arial"/>
                <a:cs typeface="Arial"/>
              </a:rPr>
              <a:t> </a:t>
            </a:r>
            <a:endParaRPr lang="en-US" sz="1200" b="1">
              <a:solidFill>
                <a:srgbClr val="FFFFFF"/>
              </a:solidFill>
              <a:latin typeface="Arial"/>
              <a:cs typeface="Arial"/>
            </a:endParaRPr>
          </a:p>
          <a:p>
            <a:pPr marL="12065" marR="5080" indent="-3175" algn="ctr">
              <a:lnSpc>
                <a:spcPct val="100000"/>
              </a:lnSpc>
              <a:spcBef>
                <a:spcPts val="100"/>
              </a:spcBef>
            </a:pPr>
            <a:r>
              <a:rPr sz="1200">
                <a:solidFill>
                  <a:srgbClr val="FFFFFF"/>
                </a:solidFill>
                <a:latin typeface="Arial"/>
                <a:cs typeface="Arial"/>
              </a:rPr>
              <a:t>Supp</a:t>
            </a:r>
            <a:r>
              <a:rPr sz="1200" spc="-5">
                <a:solidFill>
                  <a:srgbClr val="FFFFFF"/>
                </a:solidFill>
                <a:latin typeface="Arial"/>
                <a:cs typeface="Arial"/>
              </a:rPr>
              <a:t>li</a:t>
            </a:r>
            <a:r>
              <a:rPr sz="1200" spc="-10">
                <a:solidFill>
                  <a:srgbClr val="FFFFFF"/>
                </a:solidFill>
                <a:latin typeface="Arial"/>
                <a:cs typeface="Arial"/>
              </a:rPr>
              <a:t>e</a:t>
            </a:r>
            <a:r>
              <a:rPr sz="1200">
                <a:solidFill>
                  <a:srgbClr val="FFFFFF"/>
                </a:solidFill>
                <a:latin typeface="Arial"/>
                <a:cs typeface="Arial"/>
              </a:rPr>
              <a:t>r</a:t>
            </a:r>
            <a:r>
              <a:rPr sz="1200" spc="-25">
                <a:solidFill>
                  <a:srgbClr val="FFFFFF"/>
                </a:solidFill>
                <a:latin typeface="Arial"/>
                <a:cs typeface="Arial"/>
              </a:rPr>
              <a:t> </a:t>
            </a:r>
            <a:r>
              <a:rPr sz="1200" spc="-5">
                <a:solidFill>
                  <a:srgbClr val="FFFFFF"/>
                </a:solidFill>
                <a:latin typeface="Arial"/>
                <a:cs typeface="Arial"/>
              </a:rPr>
              <a:t>Di</a:t>
            </a:r>
            <a:r>
              <a:rPr sz="1200" spc="-15">
                <a:solidFill>
                  <a:srgbClr val="FFFFFF"/>
                </a:solidFill>
                <a:latin typeface="Arial"/>
                <a:cs typeface="Arial"/>
              </a:rPr>
              <a:t>v</a:t>
            </a:r>
            <a:r>
              <a:rPr sz="1200">
                <a:solidFill>
                  <a:srgbClr val="FFFFFF"/>
                </a:solidFill>
                <a:latin typeface="Arial"/>
                <a:cs typeface="Arial"/>
              </a:rPr>
              <a:t>e</a:t>
            </a:r>
            <a:r>
              <a:rPr sz="1200" spc="-5">
                <a:solidFill>
                  <a:srgbClr val="FFFFFF"/>
                </a:solidFill>
                <a:latin typeface="Arial"/>
                <a:cs typeface="Arial"/>
              </a:rPr>
              <a:t>r</a:t>
            </a:r>
            <a:r>
              <a:rPr sz="1200">
                <a:solidFill>
                  <a:srgbClr val="FFFFFF"/>
                </a:solidFill>
                <a:latin typeface="Arial"/>
                <a:cs typeface="Arial"/>
              </a:rPr>
              <a:t>s</a:t>
            </a:r>
            <a:r>
              <a:rPr sz="1200" spc="-5">
                <a:solidFill>
                  <a:srgbClr val="FFFFFF"/>
                </a:solidFill>
                <a:latin typeface="Arial"/>
                <a:cs typeface="Arial"/>
              </a:rPr>
              <a:t>i</a:t>
            </a:r>
            <a:r>
              <a:rPr sz="1200">
                <a:solidFill>
                  <a:srgbClr val="FFFFFF"/>
                </a:solidFill>
                <a:latin typeface="Arial"/>
                <a:cs typeface="Arial"/>
              </a:rPr>
              <a:t>ty </a:t>
            </a:r>
            <a:r>
              <a:rPr sz="1200" spc="-5">
                <a:solidFill>
                  <a:srgbClr val="FFFFFF"/>
                </a:solidFill>
                <a:latin typeface="Arial"/>
                <a:cs typeface="Arial"/>
              </a:rPr>
              <a:t>Manager</a:t>
            </a:r>
            <a:endParaRPr sz="1200">
              <a:latin typeface="Arial"/>
              <a:cs typeface="Arial"/>
            </a:endParaRPr>
          </a:p>
        </p:txBody>
      </p:sp>
      <p:sp>
        <p:nvSpPr>
          <p:cNvPr id="15" name="object 15"/>
          <p:cNvSpPr txBox="1"/>
          <p:nvPr/>
        </p:nvSpPr>
        <p:spPr>
          <a:xfrm>
            <a:off x="5068486" y="6037499"/>
            <a:ext cx="1584394" cy="394980"/>
          </a:xfrm>
          <a:prstGeom prst="rect">
            <a:avLst/>
          </a:prstGeom>
        </p:spPr>
        <p:txBody>
          <a:bodyPr vert="horz" wrap="square" lIns="0" tIns="12700" rIns="0" bIns="0" rtlCol="0">
            <a:spAutoFit/>
          </a:bodyPr>
          <a:lstStyle/>
          <a:p>
            <a:pPr marL="1905" algn="ctr">
              <a:lnSpc>
                <a:spcPct val="100000"/>
              </a:lnSpc>
              <a:spcBef>
                <a:spcPts val="100"/>
              </a:spcBef>
            </a:pPr>
            <a:r>
              <a:rPr sz="1200" b="1" spc="-5">
                <a:solidFill>
                  <a:srgbClr val="FFFFFF"/>
                </a:solidFill>
                <a:latin typeface="Arial"/>
                <a:cs typeface="Arial"/>
              </a:rPr>
              <a:t>N</a:t>
            </a:r>
            <a:r>
              <a:rPr sz="1200" b="1">
                <a:solidFill>
                  <a:srgbClr val="FFFFFF"/>
                </a:solidFill>
                <a:latin typeface="Arial"/>
                <a:cs typeface="Arial"/>
              </a:rPr>
              <a:t>a</a:t>
            </a:r>
            <a:r>
              <a:rPr sz="1200" b="1" spc="-5">
                <a:solidFill>
                  <a:srgbClr val="FFFFFF"/>
                </a:solidFill>
                <a:latin typeface="Arial"/>
                <a:cs typeface="Arial"/>
              </a:rPr>
              <a:t>t</a:t>
            </a:r>
            <a:r>
              <a:rPr sz="1200" b="1">
                <a:solidFill>
                  <a:srgbClr val="FFFFFF"/>
                </a:solidFill>
                <a:latin typeface="Arial"/>
                <a:cs typeface="Arial"/>
              </a:rPr>
              <a:t>as</a:t>
            </a:r>
            <a:r>
              <a:rPr sz="1200" b="1" spc="-5">
                <a:solidFill>
                  <a:srgbClr val="FFFFFF"/>
                </a:solidFill>
                <a:latin typeface="Arial"/>
                <a:cs typeface="Arial"/>
              </a:rPr>
              <a:t>h</a:t>
            </a:r>
            <a:r>
              <a:rPr sz="1200" b="1">
                <a:solidFill>
                  <a:srgbClr val="FFFFFF"/>
                </a:solidFill>
                <a:latin typeface="Arial"/>
                <a:cs typeface="Arial"/>
              </a:rPr>
              <a:t>a</a:t>
            </a:r>
            <a:r>
              <a:rPr sz="1200" b="1" spc="-65">
                <a:solidFill>
                  <a:srgbClr val="FFFFFF"/>
                </a:solidFill>
                <a:latin typeface="Arial"/>
                <a:cs typeface="Arial"/>
              </a:rPr>
              <a:t> </a:t>
            </a:r>
            <a:r>
              <a:rPr sz="1200" b="1" spc="-40">
                <a:solidFill>
                  <a:srgbClr val="FFFFFF"/>
                </a:solidFill>
                <a:latin typeface="Arial"/>
                <a:cs typeface="Arial"/>
              </a:rPr>
              <a:t>A</a:t>
            </a:r>
            <a:r>
              <a:rPr sz="1200" b="1">
                <a:solidFill>
                  <a:srgbClr val="FFFFFF"/>
                </a:solidFill>
                <a:latin typeface="Arial"/>
                <a:cs typeface="Arial"/>
              </a:rPr>
              <a:t>i</a:t>
            </a:r>
            <a:r>
              <a:rPr sz="1200" b="1" spc="-5">
                <a:solidFill>
                  <a:srgbClr val="FFFFFF"/>
                </a:solidFill>
                <a:latin typeface="Arial"/>
                <a:cs typeface="Arial"/>
              </a:rPr>
              <a:t>n</a:t>
            </a:r>
            <a:r>
              <a:rPr sz="1200" b="1">
                <a:solidFill>
                  <a:srgbClr val="FFFFFF"/>
                </a:solidFill>
                <a:latin typeface="Arial"/>
                <a:cs typeface="Arial"/>
              </a:rPr>
              <a:t>s</a:t>
            </a:r>
            <a:r>
              <a:rPr sz="1200" b="1" spc="25">
                <a:solidFill>
                  <a:srgbClr val="FFFFFF"/>
                </a:solidFill>
                <a:latin typeface="Arial"/>
                <a:cs typeface="Arial"/>
              </a:rPr>
              <a:t>w</a:t>
            </a:r>
            <a:r>
              <a:rPr sz="1200" b="1" spc="-5">
                <a:solidFill>
                  <a:srgbClr val="FFFFFF"/>
                </a:solidFill>
                <a:latin typeface="Arial"/>
                <a:cs typeface="Arial"/>
              </a:rPr>
              <a:t>o</a:t>
            </a:r>
            <a:r>
              <a:rPr sz="1200" b="1">
                <a:solidFill>
                  <a:srgbClr val="FFFFFF"/>
                </a:solidFill>
                <a:latin typeface="Arial"/>
                <a:cs typeface="Arial"/>
              </a:rPr>
              <a:t>r</a:t>
            </a:r>
            <a:r>
              <a:rPr sz="1200" b="1" spc="-5">
                <a:solidFill>
                  <a:srgbClr val="FFFFFF"/>
                </a:solidFill>
                <a:latin typeface="Arial"/>
                <a:cs typeface="Arial"/>
              </a:rPr>
              <a:t>t</a:t>
            </a:r>
            <a:r>
              <a:rPr sz="1200" b="1">
                <a:solidFill>
                  <a:srgbClr val="FFFFFF"/>
                </a:solidFill>
                <a:latin typeface="Arial"/>
                <a:cs typeface="Arial"/>
              </a:rPr>
              <a:t>h</a:t>
            </a:r>
            <a:endParaRPr lang="en-US" sz="1200" b="1">
              <a:solidFill>
                <a:srgbClr val="FFFFFF"/>
              </a:solidFill>
              <a:latin typeface="Arial"/>
              <a:cs typeface="Arial"/>
            </a:endParaRPr>
          </a:p>
          <a:p>
            <a:pPr marL="1905" algn="ctr">
              <a:lnSpc>
                <a:spcPct val="100000"/>
              </a:lnSpc>
              <a:spcBef>
                <a:spcPts val="100"/>
              </a:spcBef>
            </a:pPr>
            <a:r>
              <a:rPr lang="en-US" sz="1200">
                <a:solidFill>
                  <a:srgbClr val="FFFFFF"/>
                </a:solidFill>
                <a:latin typeface="Arial"/>
                <a:cs typeface="Arial"/>
              </a:rPr>
              <a:t>Compliance Analyst </a:t>
            </a:r>
            <a:r>
              <a:rPr lang="en-US" sz="1200" b="1">
                <a:solidFill>
                  <a:srgbClr val="FFFFFF"/>
                </a:solidFill>
                <a:latin typeface="Arial"/>
                <a:cs typeface="Arial"/>
              </a:rPr>
              <a:t>I</a:t>
            </a:r>
            <a:endParaRPr sz="1200">
              <a:latin typeface="Arial"/>
              <a:cs typeface="Arial"/>
            </a:endParaRPr>
          </a:p>
        </p:txBody>
      </p:sp>
      <p:sp>
        <p:nvSpPr>
          <p:cNvPr id="20" name="object 20"/>
          <p:cNvSpPr txBox="1"/>
          <p:nvPr/>
        </p:nvSpPr>
        <p:spPr>
          <a:xfrm>
            <a:off x="6857708" y="3343908"/>
            <a:ext cx="1474641" cy="382156"/>
          </a:xfrm>
          <a:prstGeom prst="rect">
            <a:avLst/>
          </a:prstGeom>
        </p:spPr>
        <p:txBody>
          <a:bodyPr vert="horz" wrap="square" lIns="0" tIns="12700" rIns="0" bIns="0" rtlCol="0">
            <a:spAutoFit/>
          </a:bodyPr>
          <a:lstStyle/>
          <a:p>
            <a:pPr algn="ctr">
              <a:lnSpc>
                <a:spcPct val="100000"/>
              </a:lnSpc>
            </a:pPr>
            <a:r>
              <a:rPr lang="en-US" sz="1200" b="1" spc="-5">
                <a:solidFill>
                  <a:srgbClr val="FFFFFF"/>
                </a:solidFill>
                <a:latin typeface="Arial"/>
                <a:cs typeface="Arial"/>
              </a:rPr>
              <a:t>OPEN</a:t>
            </a:r>
          </a:p>
          <a:p>
            <a:pPr algn="ctr">
              <a:lnSpc>
                <a:spcPct val="100000"/>
              </a:lnSpc>
            </a:pPr>
            <a:r>
              <a:rPr lang="en-US" sz="1200" spc="-5">
                <a:solidFill>
                  <a:srgbClr val="FFFFFF"/>
                </a:solidFill>
                <a:latin typeface="Arial"/>
                <a:cs typeface="Arial"/>
              </a:rPr>
              <a:t>Compl</a:t>
            </a:r>
            <a:r>
              <a:rPr sz="1200" spc="-5">
                <a:solidFill>
                  <a:srgbClr val="FFFFFF"/>
                </a:solidFill>
                <a:latin typeface="Arial"/>
                <a:cs typeface="Arial"/>
              </a:rPr>
              <a:t>i</a:t>
            </a:r>
            <a:r>
              <a:rPr sz="1200">
                <a:solidFill>
                  <a:srgbClr val="FFFFFF"/>
                </a:solidFill>
                <a:latin typeface="Arial"/>
                <a:cs typeface="Arial"/>
              </a:rPr>
              <a:t>a</a:t>
            </a:r>
            <a:r>
              <a:rPr sz="1200" spc="-10">
                <a:solidFill>
                  <a:srgbClr val="FFFFFF"/>
                </a:solidFill>
                <a:latin typeface="Arial"/>
                <a:cs typeface="Arial"/>
              </a:rPr>
              <a:t>n</a:t>
            </a:r>
            <a:r>
              <a:rPr sz="1200">
                <a:solidFill>
                  <a:srgbClr val="FFFFFF"/>
                </a:solidFill>
                <a:latin typeface="Arial"/>
                <a:cs typeface="Arial"/>
              </a:rPr>
              <a:t>ce</a:t>
            </a:r>
            <a:r>
              <a:rPr sz="1200" spc="-105">
                <a:solidFill>
                  <a:srgbClr val="FFFFFF"/>
                </a:solidFill>
                <a:latin typeface="Arial"/>
                <a:cs typeface="Arial"/>
              </a:rPr>
              <a:t> </a:t>
            </a:r>
            <a:r>
              <a:rPr sz="1200">
                <a:solidFill>
                  <a:srgbClr val="FFFFFF"/>
                </a:solidFill>
                <a:latin typeface="Arial"/>
                <a:cs typeface="Arial"/>
              </a:rPr>
              <a:t>Ana</a:t>
            </a:r>
            <a:r>
              <a:rPr sz="1200" spc="-5">
                <a:solidFill>
                  <a:srgbClr val="FFFFFF"/>
                </a:solidFill>
                <a:latin typeface="Arial"/>
                <a:cs typeface="Arial"/>
              </a:rPr>
              <a:t>l</a:t>
            </a:r>
            <a:r>
              <a:rPr sz="1200" spc="-15">
                <a:solidFill>
                  <a:srgbClr val="FFFFFF"/>
                </a:solidFill>
                <a:latin typeface="Arial"/>
                <a:cs typeface="Arial"/>
              </a:rPr>
              <a:t>y</a:t>
            </a:r>
            <a:r>
              <a:rPr sz="1200">
                <a:solidFill>
                  <a:srgbClr val="FFFFFF"/>
                </a:solidFill>
                <a:latin typeface="Arial"/>
                <a:cs typeface="Arial"/>
              </a:rPr>
              <a:t>st</a:t>
            </a:r>
            <a:r>
              <a:rPr sz="1200" spc="-10">
                <a:solidFill>
                  <a:srgbClr val="FFFFFF"/>
                </a:solidFill>
                <a:latin typeface="Arial"/>
                <a:cs typeface="Arial"/>
              </a:rPr>
              <a:t> </a:t>
            </a:r>
            <a:r>
              <a:rPr sz="1200" b="1">
                <a:solidFill>
                  <a:srgbClr val="FFFFFF"/>
                </a:solidFill>
                <a:latin typeface="Arial"/>
                <a:cs typeface="Arial"/>
              </a:rPr>
              <a:t>II</a:t>
            </a:r>
            <a:endParaRPr sz="1200" b="1">
              <a:latin typeface="Arial"/>
              <a:cs typeface="Arial"/>
            </a:endParaRPr>
          </a:p>
        </p:txBody>
      </p:sp>
      <p:sp>
        <p:nvSpPr>
          <p:cNvPr id="21" name="object 21"/>
          <p:cNvSpPr txBox="1"/>
          <p:nvPr/>
        </p:nvSpPr>
        <p:spPr>
          <a:xfrm>
            <a:off x="618060" y="3209743"/>
            <a:ext cx="2062338" cy="197490"/>
          </a:xfrm>
          <a:prstGeom prst="rect">
            <a:avLst/>
          </a:prstGeom>
        </p:spPr>
        <p:txBody>
          <a:bodyPr vert="horz" wrap="square" lIns="0" tIns="12700" rIns="0" bIns="0" rtlCol="0">
            <a:spAutoFit/>
          </a:bodyPr>
          <a:lstStyle/>
          <a:p>
            <a:pPr algn="ctr">
              <a:lnSpc>
                <a:spcPct val="100000"/>
              </a:lnSpc>
              <a:spcBef>
                <a:spcPts val="100"/>
              </a:spcBef>
            </a:pPr>
            <a:endParaRPr sz="1200">
              <a:latin typeface="Arial"/>
              <a:cs typeface="Arial"/>
            </a:endParaRPr>
          </a:p>
        </p:txBody>
      </p:sp>
      <p:pic>
        <p:nvPicPr>
          <p:cNvPr id="23" name="object 23"/>
          <p:cNvPicPr/>
          <p:nvPr/>
        </p:nvPicPr>
        <p:blipFill>
          <a:blip r:embed="rId6" cstate="print"/>
          <a:stretch>
            <a:fillRect/>
          </a:stretch>
        </p:blipFill>
        <p:spPr>
          <a:xfrm>
            <a:off x="8554196" y="1247463"/>
            <a:ext cx="1448711" cy="2096276"/>
          </a:xfrm>
          <a:prstGeom prst="rect">
            <a:avLst/>
          </a:prstGeom>
        </p:spPr>
      </p:pic>
      <p:pic>
        <p:nvPicPr>
          <p:cNvPr id="38" name="Picture 37" descr="A person wearing glasses&#10;&#10;Description automatically generated with medium confidence">
            <a:extLst>
              <a:ext uri="{FF2B5EF4-FFF2-40B4-BE49-F238E27FC236}">
                <a16:creationId xmlns:a16="http://schemas.microsoft.com/office/drawing/2014/main" id="{51A58D73-1E9A-F39D-1BBD-70612A639E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9386" y="3969832"/>
            <a:ext cx="1552050" cy="1978493"/>
          </a:xfrm>
          <a:prstGeom prst="rect">
            <a:avLst/>
          </a:prstGeom>
        </p:spPr>
      </p:pic>
      <p:sp>
        <p:nvSpPr>
          <p:cNvPr id="10" name="object 20">
            <a:extLst>
              <a:ext uri="{FF2B5EF4-FFF2-40B4-BE49-F238E27FC236}">
                <a16:creationId xmlns:a16="http://schemas.microsoft.com/office/drawing/2014/main" id="{2611814B-4F5E-6124-B47F-80AFA7013A40}"/>
              </a:ext>
            </a:extLst>
          </p:cNvPr>
          <p:cNvSpPr txBox="1"/>
          <p:nvPr/>
        </p:nvSpPr>
        <p:spPr>
          <a:xfrm>
            <a:off x="8709550" y="6021006"/>
            <a:ext cx="1508760" cy="592470"/>
          </a:xfrm>
          <a:prstGeom prst="rect">
            <a:avLst/>
          </a:prstGeom>
        </p:spPr>
        <p:txBody>
          <a:bodyPr vert="horz" wrap="square" lIns="0" tIns="12700" rIns="0" bIns="0" rtlCol="0" anchor="t">
            <a:spAutoFit/>
          </a:bodyPr>
          <a:lstStyle/>
          <a:p>
            <a:pPr marL="1905" algn="ctr">
              <a:lnSpc>
                <a:spcPct val="100000"/>
              </a:lnSpc>
              <a:spcBef>
                <a:spcPts val="100"/>
              </a:spcBef>
            </a:pPr>
            <a:r>
              <a:rPr lang="en-US" sz="1200" b="1" spc="-5">
                <a:solidFill>
                  <a:srgbClr val="FFFFFF"/>
                </a:solidFill>
                <a:latin typeface="Arial"/>
                <a:cs typeface="Arial"/>
              </a:rPr>
              <a:t>Keondra Eaton</a:t>
            </a:r>
            <a:endParaRPr lang="en-US" sz="1200" b="1">
              <a:solidFill>
                <a:srgbClr val="FFFFFF"/>
              </a:solidFill>
              <a:latin typeface="Arial"/>
              <a:cs typeface="Arial"/>
            </a:endParaRPr>
          </a:p>
          <a:p>
            <a:pPr marL="1905" algn="ctr">
              <a:lnSpc>
                <a:spcPct val="100000"/>
              </a:lnSpc>
              <a:spcBef>
                <a:spcPts val="100"/>
              </a:spcBef>
            </a:pPr>
            <a:r>
              <a:rPr lang="en-US" sz="1200">
                <a:solidFill>
                  <a:srgbClr val="FFFFFF"/>
                </a:solidFill>
                <a:latin typeface="Arial"/>
                <a:cs typeface="Arial"/>
              </a:rPr>
              <a:t>Coordinator</a:t>
            </a:r>
            <a:endParaRPr lang="en-US" sz="1200">
              <a:latin typeface="Arial"/>
              <a:cs typeface="Arial"/>
            </a:endParaRPr>
          </a:p>
          <a:p>
            <a:pPr algn="ctr">
              <a:spcBef>
                <a:spcPts val="100"/>
              </a:spcBef>
            </a:pPr>
            <a:r>
              <a:rPr lang="en-US" sz="1200">
                <a:solidFill>
                  <a:srgbClr val="FFFFFF"/>
                </a:solidFill>
                <a:latin typeface="Arial"/>
                <a:cs typeface="Arial"/>
              </a:rPr>
              <a:t>I</a:t>
            </a:r>
            <a:endParaRPr sz="1200">
              <a:latin typeface="Arial"/>
              <a:cs typeface="Arial"/>
            </a:endParaRPr>
          </a:p>
        </p:txBody>
      </p:sp>
      <p:sp>
        <p:nvSpPr>
          <p:cNvPr id="17" name="TextBox 16">
            <a:extLst>
              <a:ext uri="{FF2B5EF4-FFF2-40B4-BE49-F238E27FC236}">
                <a16:creationId xmlns:a16="http://schemas.microsoft.com/office/drawing/2014/main" id="{A98809EF-08ED-A750-144A-714C6625E2C2}"/>
              </a:ext>
            </a:extLst>
          </p:cNvPr>
          <p:cNvSpPr txBox="1"/>
          <p:nvPr/>
        </p:nvSpPr>
        <p:spPr>
          <a:xfrm>
            <a:off x="10218310" y="3343908"/>
            <a:ext cx="1889616" cy="474489"/>
          </a:xfrm>
          <a:prstGeom prst="rect">
            <a:avLst/>
          </a:prstGeom>
          <a:noFill/>
        </p:spPr>
        <p:txBody>
          <a:bodyPr wrap="square">
            <a:spAutoFit/>
          </a:bodyPr>
          <a:lstStyle/>
          <a:p>
            <a:pPr marL="1905" algn="ctr">
              <a:lnSpc>
                <a:spcPct val="100000"/>
              </a:lnSpc>
              <a:spcBef>
                <a:spcPts val="100"/>
              </a:spcBef>
            </a:pPr>
            <a:r>
              <a:rPr lang="en-US" sz="1200" b="1" spc="-5">
                <a:solidFill>
                  <a:srgbClr val="FFFFFF"/>
                </a:solidFill>
                <a:latin typeface="Arial"/>
                <a:cs typeface="Arial"/>
              </a:rPr>
              <a:t>Latoria Reid-Seymour</a:t>
            </a:r>
            <a:endParaRPr lang="en-US" sz="1200" b="1">
              <a:solidFill>
                <a:srgbClr val="FFFFFF"/>
              </a:solidFill>
              <a:latin typeface="Arial"/>
              <a:cs typeface="Arial"/>
            </a:endParaRPr>
          </a:p>
          <a:p>
            <a:pPr marL="1905" algn="ctr">
              <a:lnSpc>
                <a:spcPct val="100000"/>
              </a:lnSpc>
              <a:spcBef>
                <a:spcPts val="100"/>
              </a:spcBef>
            </a:pPr>
            <a:r>
              <a:rPr lang="en-US" sz="1200">
                <a:solidFill>
                  <a:srgbClr val="FFFFFF"/>
                </a:solidFill>
                <a:latin typeface="Arial"/>
                <a:cs typeface="Arial"/>
              </a:rPr>
              <a:t>Training Coordinator</a:t>
            </a:r>
            <a:endParaRPr lang="en-US" sz="1200">
              <a:latin typeface="Arial"/>
              <a:cs typeface="Arial"/>
            </a:endParaRPr>
          </a:p>
        </p:txBody>
      </p:sp>
      <p:sp>
        <p:nvSpPr>
          <p:cNvPr id="24" name="TextBox 23">
            <a:extLst>
              <a:ext uri="{FF2B5EF4-FFF2-40B4-BE49-F238E27FC236}">
                <a16:creationId xmlns:a16="http://schemas.microsoft.com/office/drawing/2014/main" id="{6DB8E0E9-55E8-3574-9B85-CE7695D1413C}"/>
              </a:ext>
            </a:extLst>
          </p:cNvPr>
          <p:cNvSpPr txBox="1"/>
          <p:nvPr/>
        </p:nvSpPr>
        <p:spPr>
          <a:xfrm>
            <a:off x="336966" y="4224501"/>
            <a:ext cx="22300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lang="en-US" sz="1200" b="1" spc="-5">
                <a:solidFill>
                  <a:srgbClr val="FFFFFF"/>
                </a:solidFill>
                <a:latin typeface="Arial"/>
                <a:cs typeface="Arial"/>
              </a:rPr>
              <a:t>Dr. Sabeeta Bidasie-Singh</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5">
                <a:solidFill>
                  <a:srgbClr val="FFFFFF"/>
                </a:solidFill>
                <a:latin typeface="Arial"/>
                <a:cs typeface="Arial"/>
              </a:rPr>
              <a:t>Director Business Equity</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pic>
        <p:nvPicPr>
          <p:cNvPr id="2050" name="Picture 2">
            <a:extLst>
              <a:ext uri="{FF2B5EF4-FFF2-40B4-BE49-F238E27FC236}">
                <a16:creationId xmlns:a16="http://schemas.microsoft.com/office/drawing/2014/main" id="{A44D463F-7EEB-D906-1152-BB75F007DD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723" y="1994124"/>
            <a:ext cx="1693918" cy="22303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Coming Soon Images – Browse 1,901 Stock Photos ...">
            <a:extLst>
              <a:ext uri="{FF2B5EF4-FFF2-40B4-BE49-F238E27FC236}">
                <a16:creationId xmlns:a16="http://schemas.microsoft.com/office/drawing/2014/main" id="{AC008AED-33CE-1DAC-3788-EAD06A8275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7710" y="1208787"/>
            <a:ext cx="1466850" cy="21122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81FA5F4D-9EBE-D548-5251-748A94DBC6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47061" y="3936594"/>
            <a:ext cx="1355846" cy="2011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in a pink jacket&#10;&#10;Description automatically generated">
            <a:extLst>
              <a:ext uri="{FF2B5EF4-FFF2-40B4-BE49-F238E27FC236}">
                <a16:creationId xmlns:a16="http://schemas.microsoft.com/office/drawing/2014/main" id="{22D5A579-F6F8-ABAB-BDDB-AB487B5C9B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26513" y="3936593"/>
            <a:ext cx="1582940" cy="2027914"/>
          </a:xfrm>
          <a:prstGeom prst="rect">
            <a:avLst/>
          </a:prstGeom>
        </p:spPr>
      </p:pic>
      <p:sp>
        <p:nvSpPr>
          <p:cNvPr id="27" name="object 20">
            <a:extLst>
              <a:ext uri="{FF2B5EF4-FFF2-40B4-BE49-F238E27FC236}">
                <a16:creationId xmlns:a16="http://schemas.microsoft.com/office/drawing/2014/main" id="{9AB849A0-4506-C128-CAD6-C4B8977B0A17}"/>
              </a:ext>
            </a:extLst>
          </p:cNvPr>
          <p:cNvSpPr txBox="1"/>
          <p:nvPr/>
        </p:nvSpPr>
        <p:spPr>
          <a:xfrm>
            <a:off x="6952857" y="5988906"/>
            <a:ext cx="1532191" cy="382156"/>
          </a:xfrm>
          <a:prstGeom prst="rect">
            <a:avLst/>
          </a:prstGeom>
        </p:spPr>
        <p:txBody>
          <a:bodyPr vert="horz" wrap="square" lIns="0" tIns="12700" rIns="0" bIns="0" rtlCol="0">
            <a:spAutoFit/>
          </a:bodyPr>
          <a:lstStyle/>
          <a:p>
            <a:pPr algn="ctr">
              <a:lnSpc>
                <a:spcPct val="100000"/>
              </a:lnSpc>
              <a:spcBef>
                <a:spcPts val="100"/>
              </a:spcBef>
            </a:pPr>
            <a:r>
              <a:rPr lang="en-US" sz="1200" b="1" spc="-5">
                <a:solidFill>
                  <a:srgbClr val="FFFFFF"/>
                </a:solidFill>
                <a:latin typeface="Arial"/>
                <a:cs typeface="Arial"/>
              </a:rPr>
              <a:t>My Bui</a:t>
            </a:r>
            <a:endParaRPr sz="1200">
              <a:latin typeface="Arial"/>
              <a:cs typeface="Arial"/>
            </a:endParaRPr>
          </a:p>
          <a:p>
            <a:pPr algn="ctr">
              <a:lnSpc>
                <a:spcPct val="100000"/>
              </a:lnSpc>
            </a:pPr>
            <a:r>
              <a:rPr sz="1200" spc="-5">
                <a:solidFill>
                  <a:srgbClr val="FFFFFF"/>
                </a:solidFill>
                <a:latin typeface="Arial"/>
                <a:cs typeface="Arial"/>
              </a:rPr>
              <a:t>C</a:t>
            </a:r>
            <a:r>
              <a:rPr lang="en-US" sz="1200" spc="-5">
                <a:solidFill>
                  <a:srgbClr val="FFFFFF"/>
                </a:solidFill>
                <a:latin typeface="Arial"/>
                <a:cs typeface="Arial"/>
              </a:rPr>
              <a:t>ertification Generalist</a:t>
            </a:r>
            <a:endParaRPr sz="1200">
              <a:latin typeface="Arial"/>
              <a:cs typeface="Arial"/>
            </a:endParaRPr>
          </a:p>
        </p:txBody>
      </p:sp>
      <p:pic>
        <p:nvPicPr>
          <p:cNvPr id="1026" name="Picture 2">
            <a:extLst>
              <a:ext uri="{FF2B5EF4-FFF2-40B4-BE49-F238E27FC236}">
                <a16:creationId xmlns:a16="http://schemas.microsoft.com/office/drawing/2014/main" id="{1AFB6AC8-B31E-A4A0-F927-3EE8A6C246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87333" y="3936593"/>
            <a:ext cx="1532191" cy="20065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with long hair wearing a black suit&#10;&#10;Description automatically generated">
            <a:extLst>
              <a:ext uri="{FF2B5EF4-FFF2-40B4-BE49-F238E27FC236}">
                <a16:creationId xmlns:a16="http://schemas.microsoft.com/office/drawing/2014/main" id="{59D5A947-DE2B-C305-219D-F32DC27A31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53811" y="1287880"/>
            <a:ext cx="1355846" cy="2033134"/>
          </a:xfrm>
          <a:prstGeom prst="rect">
            <a:avLst/>
          </a:prstGeom>
        </p:spPr>
      </p:pic>
    </p:spTree>
    <p:extLst>
      <p:ext uri="{BB962C8B-B14F-4D97-AF65-F5344CB8AC3E}">
        <p14:creationId xmlns:p14="http://schemas.microsoft.com/office/powerpoint/2010/main" val="178353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60CD69-DE60-794F-AE96-0DDC5C4DB5D1}"/>
              </a:ext>
            </a:extLst>
          </p:cNvPr>
          <p:cNvSpPr txBox="1"/>
          <p:nvPr/>
        </p:nvSpPr>
        <p:spPr>
          <a:xfrm>
            <a:off x="1093304" y="582117"/>
            <a:ext cx="10336696" cy="1631216"/>
          </a:xfrm>
          <a:prstGeom prst="rect">
            <a:avLst/>
          </a:prstGeom>
          <a:noFill/>
        </p:spPr>
        <p:txBody>
          <a:bodyPr wrap="square" rtlCol="0">
            <a:spAutoFit/>
          </a:bodyPr>
          <a:lstStyle/>
          <a:p>
            <a:r>
              <a:rPr lang="en-US" sz="8000" spc="300" dirty="0">
                <a:solidFill>
                  <a:srgbClr val="011E44"/>
                </a:solidFill>
                <a:latin typeface="Arial" panose="020B0604020202020204" pitchFamily="34" charset="0"/>
              </a:rPr>
              <a:t>THANK YOU</a:t>
            </a:r>
          </a:p>
          <a:p>
            <a:r>
              <a:rPr lang="en-US" sz="2000" b="1" spc="300" dirty="0">
                <a:solidFill>
                  <a:srgbClr val="C1862A"/>
                </a:solidFill>
                <a:latin typeface="Arial Black" panose="020B0604020202020204" pitchFamily="34" charset="0"/>
              </a:rPr>
              <a:t>PORT HOUSTON</a:t>
            </a:r>
          </a:p>
        </p:txBody>
      </p:sp>
      <p:pic>
        <p:nvPicPr>
          <p:cNvPr id="10" name="Picture 9">
            <a:extLst>
              <a:ext uri="{FF2B5EF4-FFF2-40B4-BE49-F238E27FC236}">
                <a16:creationId xmlns:a16="http://schemas.microsoft.com/office/drawing/2014/main" id="{FF0125AF-636A-DEEF-6D7D-6CF65C2DCB57}"/>
              </a:ext>
            </a:extLst>
          </p:cNvPr>
          <p:cNvPicPr>
            <a:picLocks noChangeAspect="1"/>
          </p:cNvPicPr>
          <p:nvPr/>
        </p:nvPicPr>
        <p:blipFill rotWithShape="1">
          <a:blip r:embed="rId3">
            <a:extLst>
              <a:ext uri="{28A0092B-C50C-407E-A947-70E740481C1C}">
                <a14:useLocalDpi xmlns:a14="http://schemas.microsoft.com/office/drawing/2010/main" val="0"/>
              </a:ext>
            </a:extLst>
          </a:blip>
          <a:srcRect l="46327" t="27205" r="45898" b="28287"/>
          <a:stretch/>
        </p:blipFill>
        <p:spPr>
          <a:xfrm>
            <a:off x="920927" y="2448742"/>
            <a:ext cx="947062" cy="3046806"/>
          </a:xfrm>
          <a:prstGeom prst="rect">
            <a:avLst/>
          </a:prstGeom>
        </p:spPr>
      </p:pic>
      <p:sp>
        <p:nvSpPr>
          <p:cNvPr id="12" name="TextBox 11">
            <a:extLst>
              <a:ext uri="{FF2B5EF4-FFF2-40B4-BE49-F238E27FC236}">
                <a16:creationId xmlns:a16="http://schemas.microsoft.com/office/drawing/2014/main" id="{2AAD48B3-925E-1A47-BC2E-3B75DEFD6D64}"/>
              </a:ext>
            </a:extLst>
          </p:cNvPr>
          <p:cNvSpPr txBox="1"/>
          <p:nvPr/>
        </p:nvSpPr>
        <p:spPr>
          <a:xfrm>
            <a:off x="1613262" y="2834648"/>
            <a:ext cx="3396343" cy="338554"/>
          </a:xfrm>
          <a:prstGeom prst="rect">
            <a:avLst/>
          </a:prstGeom>
          <a:noFill/>
        </p:spPr>
        <p:txBody>
          <a:bodyPr wrap="square" rtlCol="0">
            <a:spAutoFit/>
          </a:bodyPr>
          <a:lstStyle/>
          <a:p>
            <a:r>
              <a:rPr lang="en-US" sz="1600" b="0" i="0" u="none" strike="noStrike" dirty="0">
                <a:solidFill>
                  <a:srgbClr val="011E44"/>
                </a:solidFill>
                <a:effectLst/>
                <a:latin typeface="Arial" panose="020B0604020202020204" pitchFamily="34" charset="0"/>
                <a:cs typeface="Arial" panose="020B0604020202020204" pitchFamily="34" charset="0"/>
              </a:rPr>
              <a:t>@</a:t>
            </a:r>
            <a:r>
              <a:rPr lang="en-US" sz="1600" b="0" i="0" u="none" strike="noStrike" dirty="0" err="1">
                <a:solidFill>
                  <a:srgbClr val="011E44"/>
                </a:solidFill>
                <a:effectLst/>
                <a:latin typeface="Arial" panose="020B0604020202020204" pitchFamily="34" charset="0"/>
                <a:cs typeface="Arial" panose="020B0604020202020204" pitchFamily="34" charset="0"/>
              </a:rPr>
              <a:t>PortHOU</a:t>
            </a:r>
            <a:endParaRPr lang="en-US" sz="1600" dirty="0">
              <a:solidFill>
                <a:srgbClr val="011E44"/>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769C8C5-D903-5094-4578-185911236BA1}"/>
              </a:ext>
            </a:extLst>
          </p:cNvPr>
          <p:cNvSpPr txBox="1"/>
          <p:nvPr/>
        </p:nvSpPr>
        <p:spPr>
          <a:xfrm>
            <a:off x="1613262" y="3329025"/>
            <a:ext cx="3396343" cy="338554"/>
          </a:xfrm>
          <a:prstGeom prst="rect">
            <a:avLst/>
          </a:prstGeom>
          <a:noFill/>
        </p:spPr>
        <p:txBody>
          <a:bodyPr wrap="square" rtlCol="0">
            <a:spAutoFit/>
          </a:bodyPr>
          <a:lstStyle/>
          <a:p>
            <a:r>
              <a:rPr lang="en-US" sz="1600" b="0" i="0" u="none" strike="noStrike" dirty="0">
                <a:solidFill>
                  <a:srgbClr val="011E44"/>
                </a:solidFill>
                <a:effectLst/>
                <a:latin typeface="Arial" panose="020B0604020202020204" pitchFamily="34" charset="0"/>
                <a:cs typeface="Arial" panose="020B0604020202020204" pitchFamily="34" charset="0"/>
              </a:rPr>
              <a:t>@</a:t>
            </a:r>
            <a:r>
              <a:rPr lang="en-US" sz="1600" b="0" i="0" u="none" strike="noStrike" dirty="0" err="1">
                <a:solidFill>
                  <a:srgbClr val="011E44"/>
                </a:solidFill>
                <a:effectLst/>
                <a:latin typeface="Arial" panose="020B0604020202020204" pitchFamily="34" charset="0"/>
                <a:cs typeface="Arial" panose="020B0604020202020204" pitchFamily="34" charset="0"/>
              </a:rPr>
              <a:t>port_houston</a:t>
            </a:r>
            <a:endParaRPr lang="en-US" sz="1600" dirty="0">
              <a:solidFill>
                <a:srgbClr val="011E44"/>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1F2DD40-6100-7973-2935-CD6D075BEA5E}"/>
              </a:ext>
            </a:extLst>
          </p:cNvPr>
          <p:cNvSpPr txBox="1"/>
          <p:nvPr/>
        </p:nvSpPr>
        <p:spPr>
          <a:xfrm>
            <a:off x="1613262" y="3823402"/>
            <a:ext cx="3396343" cy="338554"/>
          </a:xfrm>
          <a:prstGeom prst="rect">
            <a:avLst/>
          </a:prstGeom>
          <a:noFill/>
        </p:spPr>
        <p:txBody>
          <a:bodyPr wrap="square" rtlCol="0">
            <a:spAutoFit/>
          </a:bodyPr>
          <a:lstStyle/>
          <a:p>
            <a:r>
              <a:rPr lang="en-US" sz="1600" b="0" i="0" u="none" strike="noStrike" dirty="0">
                <a:solidFill>
                  <a:srgbClr val="011E44"/>
                </a:solidFill>
                <a:effectLst/>
                <a:latin typeface="Arial" panose="020B0604020202020204" pitchFamily="34" charset="0"/>
                <a:cs typeface="Arial" panose="020B0604020202020204" pitchFamily="34" charset="0"/>
              </a:rPr>
              <a:t>@</a:t>
            </a:r>
            <a:r>
              <a:rPr lang="en-US" sz="1600" b="0" i="0" u="none" strike="noStrike" dirty="0" err="1">
                <a:solidFill>
                  <a:srgbClr val="011E44"/>
                </a:solidFill>
                <a:effectLst/>
                <a:latin typeface="Arial" panose="020B0604020202020204" pitchFamily="34" charset="0"/>
                <a:cs typeface="Arial" panose="020B0604020202020204" pitchFamily="34" charset="0"/>
              </a:rPr>
              <a:t>Port_Houston</a:t>
            </a:r>
            <a:endParaRPr lang="en-US" sz="1600" dirty="0">
              <a:solidFill>
                <a:srgbClr val="011E4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D7D97A4-7C0D-9BBA-994F-CFCF385FA09F}"/>
              </a:ext>
            </a:extLst>
          </p:cNvPr>
          <p:cNvSpPr txBox="1"/>
          <p:nvPr/>
        </p:nvSpPr>
        <p:spPr>
          <a:xfrm>
            <a:off x="1613262" y="4317779"/>
            <a:ext cx="3396343" cy="338554"/>
          </a:xfrm>
          <a:prstGeom prst="rect">
            <a:avLst/>
          </a:prstGeom>
          <a:noFill/>
        </p:spPr>
        <p:txBody>
          <a:bodyPr wrap="square" rtlCol="0">
            <a:spAutoFit/>
          </a:bodyPr>
          <a:lstStyle/>
          <a:p>
            <a:r>
              <a:rPr lang="en-US" sz="1600" b="0" i="0" u="none" strike="noStrike" dirty="0">
                <a:solidFill>
                  <a:srgbClr val="011E44"/>
                </a:solidFill>
                <a:effectLst/>
                <a:latin typeface="Arial" panose="020B0604020202020204" pitchFamily="34" charset="0"/>
                <a:cs typeface="Arial" panose="020B0604020202020204" pitchFamily="34" charset="0"/>
              </a:rPr>
              <a:t>@Port Houston</a:t>
            </a:r>
            <a:endParaRPr lang="en-US" sz="1600" dirty="0">
              <a:solidFill>
                <a:srgbClr val="011E4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E15BC9A-A439-9969-DF33-47E5D7809D0C}"/>
              </a:ext>
            </a:extLst>
          </p:cNvPr>
          <p:cNvSpPr txBox="1"/>
          <p:nvPr/>
        </p:nvSpPr>
        <p:spPr>
          <a:xfrm>
            <a:off x="1613261" y="4812154"/>
            <a:ext cx="3396343" cy="338554"/>
          </a:xfrm>
          <a:prstGeom prst="rect">
            <a:avLst/>
          </a:prstGeom>
          <a:noFill/>
        </p:spPr>
        <p:txBody>
          <a:bodyPr wrap="square" rtlCol="0">
            <a:spAutoFit/>
          </a:bodyPr>
          <a:lstStyle/>
          <a:p>
            <a:r>
              <a:rPr lang="en-US" sz="1600" b="0" i="0" u="none" strike="noStrike" dirty="0">
                <a:solidFill>
                  <a:srgbClr val="011E44"/>
                </a:solidFill>
                <a:effectLst/>
                <a:latin typeface="Arial" panose="020B0604020202020204" pitchFamily="34" charset="0"/>
                <a:cs typeface="Arial" panose="020B0604020202020204" pitchFamily="34" charset="0"/>
              </a:rPr>
              <a:t>Port Houston</a:t>
            </a:r>
            <a:endParaRPr lang="en-US" sz="1600" dirty="0">
              <a:solidFill>
                <a:srgbClr val="011E44"/>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0DFDE07-6DEE-88E7-1CD6-D8908CED180B}"/>
              </a:ext>
            </a:extLst>
          </p:cNvPr>
          <p:cNvSpPr/>
          <p:nvPr/>
        </p:nvSpPr>
        <p:spPr>
          <a:xfrm rot="5400000">
            <a:off x="3289853" y="2607965"/>
            <a:ext cx="490330" cy="7070035"/>
          </a:xfrm>
          <a:prstGeom prst="rect">
            <a:avLst/>
          </a:prstGeom>
          <a:solidFill>
            <a:srgbClr val="011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TextBox 17">
            <a:extLst>
              <a:ext uri="{FF2B5EF4-FFF2-40B4-BE49-F238E27FC236}">
                <a16:creationId xmlns:a16="http://schemas.microsoft.com/office/drawing/2014/main" id="{FF36A584-FD3D-EC3B-E0FB-6EE31D47E565}"/>
              </a:ext>
            </a:extLst>
          </p:cNvPr>
          <p:cNvSpPr txBox="1"/>
          <p:nvPr/>
        </p:nvSpPr>
        <p:spPr>
          <a:xfrm>
            <a:off x="1093303" y="5987266"/>
            <a:ext cx="6884506" cy="338554"/>
          </a:xfrm>
          <a:prstGeom prst="rect">
            <a:avLst/>
          </a:prstGeom>
          <a:noFill/>
        </p:spPr>
        <p:txBody>
          <a:bodyPr wrap="square" rtlCol="0">
            <a:spAutoFit/>
          </a:bodyPr>
          <a:lstStyle/>
          <a:p>
            <a:r>
              <a:rPr lang="en-US" sz="1600" dirty="0">
                <a:solidFill>
                  <a:schemeClr val="bg1"/>
                </a:solidFill>
                <a:latin typeface="Arial" panose="020B0604020202020204" pitchFamily="34" charset="0"/>
              </a:rPr>
              <a:t>Visit: </a:t>
            </a:r>
            <a:r>
              <a:rPr lang="en-US" sz="1600" b="1" dirty="0" err="1">
                <a:solidFill>
                  <a:srgbClr val="C1862E"/>
                </a:solidFill>
                <a:latin typeface="Arial Black" panose="020B0604020202020204" pitchFamily="34" charset="0"/>
              </a:rPr>
              <a:t>www.porthouston.com</a:t>
            </a:r>
            <a:endParaRPr lang="en-US" sz="1600" b="1" dirty="0">
              <a:solidFill>
                <a:srgbClr val="C1862E"/>
              </a:solidFill>
              <a:latin typeface="Arial Black" panose="020B0604020202020204" pitchFamily="34" charset="0"/>
            </a:endParaRPr>
          </a:p>
        </p:txBody>
      </p:sp>
    </p:spTree>
    <p:extLst>
      <p:ext uri="{BB962C8B-B14F-4D97-AF65-F5344CB8AC3E}">
        <p14:creationId xmlns:p14="http://schemas.microsoft.com/office/powerpoint/2010/main" val="218299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0B41DE3-334E-1143-B7A0-F8C2E3644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93304" y="715018"/>
            <a:ext cx="4661453" cy="3677930"/>
          </a:xfrm>
          <a:prstGeom prst="rect">
            <a:avLst/>
          </a:prstGeom>
          <a:noFill/>
        </p:spPr>
        <p:txBody>
          <a:bodyPr wrap="square" rtlCol="0">
            <a:spAutoFit/>
          </a:bodyPr>
          <a:lstStyle/>
          <a:p>
            <a:r>
              <a:rPr lang="en-US" sz="4000" dirty="0">
                <a:solidFill>
                  <a:srgbClr val="011E44"/>
                </a:solidFill>
                <a:latin typeface="Arial" panose="020B0604020202020204" pitchFamily="34" charset="0"/>
              </a:rPr>
              <a:t>THE FOUNDATION </a:t>
            </a:r>
          </a:p>
          <a:p>
            <a:r>
              <a:rPr lang="en-US" sz="4000" dirty="0">
                <a:solidFill>
                  <a:srgbClr val="011E44"/>
                </a:solidFill>
                <a:latin typeface="Arial" panose="020B0604020202020204" pitchFamily="34" charset="0"/>
              </a:rPr>
              <a:t>OF PROSPERITY</a:t>
            </a:r>
          </a:p>
          <a:p>
            <a:endParaRPr lang="en-US" sz="4000" spc="2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Houston’s Ship Channel officially opened as a deep-water port in </a:t>
            </a:r>
            <a:r>
              <a:rPr lang="en-US" sz="1600" b="1" dirty="0">
                <a:solidFill>
                  <a:srgbClr val="011E44"/>
                </a:solidFill>
                <a:latin typeface="Arial Black" panose="020B0604020202020204" pitchFamily="34" charset="0"/>
              </a:rPr>
              <a:t>1914</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the time, the channel was </a:t>
            </a:r>
            <a:r>
              <a:rPr lang="en-US" sz="1600" b="1" dirty="0">
                <a:solidFill>
                  <a:srgbClr val="011E44"/>
                </a:solidFill>
                <a:latin typeface="Arial Black" panose="020B0604020202020204" pitchFamily="34" charset="0"/>
              </a:rPr>
              <a:t>25-feet deep and 150-feet wide</a:t>
            </a:r>
          </a:p>
          <a:p>
            <a:endParaRPr lang="en-US" sz="4000" spc="200" dirty="0">
              <a:solidFill>
                <a:srgbClr val="011E44"/>
              </a:solidFill>
              <a:latin typeface="Arial" panose="020B0604020202020204" pitchFamily="34" charset="0"/>
            </a:endParaRPr>
          </a:p>
        </p:txBody>
      </p:sp>
      <p:pic>
        <p:nvPicPr>
          <p:cNvPr id="4" name="Picture 3" descr="A picture containing text, outdoor, white, old&#10;&#10;Description automatically generated">
            <a:extLst>
              <a:ext uri="{FF2B5EF4-FFF2-40B4-BE49-F238E27FC236}">
                <a16:creationId xmlns:a16="http://schemas.microsoft.com/office/drawing/2014/main" id="{4C966B06-14F5-064E-90D3-190CD5825D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42991" y="-7945"/>
            <a:ext cx="6149009" cy="5494345"/>
          </a:xfrm>
          <a:prstGeom prst="rect">
            <a:avLst/>
          </a:prstGeom>
        </p:spPr>
      </p:pic>
    </p:spTree>
    <p:extLst>
      <p:ext uri="{BB962C8B-B14F-4D97-AF65-F5344CB8AC3E}">
        <p14:creationId xmlns:p14="http://schemas.microsoft.com/office/powerpoint/2010/main" val="776932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C7BF702-A2DF-D245-91AB-AFC7DB7CDF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93304" y="715018"/>
            <a:ext cx="5104296" cy="3847207"/>
          </a:xfrm>
          <a:prstGeom prst="rect">
            <a:avLst/>
          </a:prstGeom>
          <a:noFill/>
        </p:spPr>
        <p:txBody>
          <a:bodyPr wrap="square" rtlCol="0">
            <a:spAutoFit/>
          </a:bodyPr>
          <a:lstStyle/>
          <a:p>
            <a:r>
              <a:rPr lang="en-US" sz="4000" dirty="0">
                <a:solidFill>
                  <a:srgbClr val="011E44"/>
                </a:solidFill>
                <a:latin typeface="Arial" panose="020B0604020202020204" pitchFamily="34" charset="0"/>
              </a:rPr>
              <a:t>ENGINE OF ECONOMIC </a:t>
            </a:r>
          </a:p>
          <a:p>
            <a:r>
              <a:rPr lang="en-US" sz="4000" dirty="0">
                <a:solidFill>
                  <a:srgbClr val="011E44"/>
                </a:solidFill>
                <a:latin typeface="Arial" panose="020B0604020202020204" pitchFamily="34" charset="0"/>
              </a:rPr>
              <a:t>PROSPERITY</a:t>
            </a:r>
          </a:p>
          <a:p>
            <a:endParaRPr lang="en-US" sz="4000" spc="200" dirty="0">
              <a:solidFill>
                <a:srgbClr val="011E44"/>
              </a:solidFill>
              <a:latin typeface="Arial" panose="020B0604020202020204" pitchFamily="34" charset="0"/>
            </a:endParaRPr>
          </a:p>
          <a:p>
            <a:r>
              <a:rPr lang="en-US" sz="2800" dirty="0">
                <a:solidFill>
                  <a:srgbClr val="011E44"/>
                </a:solidFill>
                <a:latin typeface="Arial" panose="020B0604020202020204" pitchFamily="34" charset="0"/>
              </a:rPr>
              <a:t>The Houston Ship </a:t>
            </a:r>
            <a:br>
              <a:rPr lang="en-US" sz="2800" dirty="0">
                <a:solidFill>
                  <a:srgbClr val="011E44"/>
                </a:solidFill>
                <a:latin typeface="Arial" panose="020B0604020202020204" pitchFamily="34" charset="0"/>
              </a:rPr>
            </a:br>
            <a:r>
              <a:rPr lang="en-US" sz="2800" dirty="0">
                <a:solidFill>
                  <a:srgbClr val="011E44"/>
                </a:solidFill>
                <a:latin typeface="Arial" panose="020B0604020202020204" pitchFamily="34" charset="0"/>
              </a:rPr>
              <a:t>Channel is a </a:t>
            </a:r>
            <a:r>
              <a:rPr lang="en-US" sz="2800" b="1" dirty="0">
                <a:solidFill>
                  <a:srgbClr val="C1862E"/>
                </a:solidFill>
                <a:latin typeface="Arial Black" panose="020B0604020202020204" pitchFamily="34" charset="0"/>
              </a:rPr>
              <a:t>crucial economic engine</a:t>
            </a:r>
            <a:endParaRPr lang="en-US" sz="2800" b="1" spc="200" dirty="0">
              <a:solidFill>
                <a:srgbClr val="C1862E"/>
              </a:solidFill>
              <a:latin typeface="Arial Black" panose="020B0604020202020204" pitchFamily="34" charset="0"/>
            </a:endParaRPr>
          </a:p>
        </p:txBody>
      </p:sp>
      <p:sp>
        <p:nvSpPr>
          <p:cNvPr id="14" name="TextBox 13">
            <a:extLst>
              <a:ext uri="{FF2B5EF4-FFF2-40B4-BE49-F238E27FC236}">
                <a16:creationId xmlns:a16="http://schemas.microsoft.com/office/drawing/2014/main" id="{D1A15104-2E78-4745-B4A9-7C271B9A67F4}"/>
              </a:ext>
            </a:extLst>
          </p:cNvPr>
          <p:cNvSpPr txBox="1"/>
          <p:nvPr/>
        </p:nvSpPr>
        <p:spPr>
          <a:xfrm>
            <a:off x="7607300" y="1358900"/>
            <a:ext cx="1143000" cy="523220"/>
          </a:xfrm>
          <a:prstGeom prst="rect">
            <a:avLst/>
          </a:prstGeom>
          <a:noFill/>
        </p:spPr>
        <p:txBody>
          <a:bodyPr wrap="square" rtlCol="0">
            <a:spAutoFit/>
          </a:bodyPr>
          <a:lstStyle/>
          <a:p>
            <a:pPr algn="ctr"/>
            <a:r>
              <a:rPr lang="en-US" sz="1400" b="1">
                <a:solidFill>
                  <a:schemeClr val="bg1"/>
                </a:solidFill>
                <a:latin typeface="Arial Black" panose="020B0604020202020204" pitchFamily="34" charset="0"/>
              </a:rPr>
              <a:t>NO</a:t>
            </a:r>
          </a:p>
          <a:p>
            <a:pPr algn="ctr"/>
            <a:r>
              <a:rPr lang="en-US" sz="1400">
                <a:solidFill>
                  <a:srgbClr val="011E44"/>
                </a:solidFill>
                <a:latin typeface="Arial" panose="020B0604020202020204" pitchFamily="34" charset="0"/>
              </a:rPr>
              <a:t>CHANNEL</a:t>
            </a:r>
          </a:p>
        </p:txBody>
      </p:sp>
      <p:sp>
        <p:nvSpPr>
          <p:cNvPr id="15" name="TextBox 14">
            <a:extLst>
              <a:ext uri="{FF2B5EF4-FFF2-40B4-BE49-F238E27FC236}">
                <a16:creationId xmlns:a16="http://schemas.microsoft.com/office/drawing/2014/main" id="{2DDC68BF-F4F2-9B43-9513-044D1A9FF11A}"/>
              </a:ext>
            </a:extLst>
          </p:cNvPr>
          <p:cNvSpPr txBox="1"/>
          <p:nvPr/>
        </p:nvSpPr>
        <p:spPr>
          <a:xfrm>
            <a:off x="9499600" y="2743200"/>
            <a:ext cx="1143000" cy="523220"/>
          </a:xfrm>
          <a:prstGeom prst="rect">
            <a:avLst/>
          </a:prstGeom>
          <a:noFill/>
        </p:spPr>
        <p:txBody>
          <a:bodyPr wrap="square" rtlCol="0">
            <a:spAutoFit/>
          </a:bodyPr>
          <a:lstStyle/>
          <a:p>
            <a:pPr algn="ctr"/>
            <a:r>
              <a:rPr lang="en-US" sz="1400" b="1">
                <a:solidFill>
                  <a:schemeClr val="bg1"/>
                </a:solidFill>
                <a:latin typeface="Arial Black" panose="020B0604020202020204" pitchFamily="34" charset="0"/>
              </a:rPr>
              <a:t>NO</a:t>
            </a:r>
          </a:p>
          <a:p>
            <a:pPr algn="ctr"/>
            <a:r>
              <a:rPr lang="en-US" sz="1400">
                <a:solidFill>
                  <a:srgbClr val="011E44"/>
                </a:solidFill>
                <a:latin typeface="Arial" panose="020B0604020202020204" pitchFamily="34" charset="0"/>
              </a:rPr>
              <a:t>PORT</a:t>
            </a:r>
          </a:p>
        </p:txBody>
      </p:sp>
      <p:sp>
        <p:nvSpPr>
          <p:cNvPr id="16" name="TextBox 15">
            <a:extLst>
              <a:ext uri="{FF2B5EF4-FFF2-40B4-BE49-F238E27FC236}">
                <a16:creationId xmlns:a16="http://schemas.microsoft.com/office/drawing/2014/main" id="{B6E6D17A-7894-F54B-8FF3-21D24F2895B1}"/>
              </a:ext>
            </a:extLst>
          </p:cNvPr>
          <p:cNvSpPr txBox="1"/>
          <p:nvPr/>
        </p:nvSpPr>
        <p:spPr>
          <a:xfrm>
            <a:off x="8813800" y="4927600"/>
            <a:ext cx="1282700" cy="523220"/>
          </a:xfrm>
          <a:prstGeom prst="rect">
            <a:avLst/>
          </a:prstGeom>
          <a:noFill/>
        </p:spPr>
        <p:txBody>
          <a:bodyPr wrap="square" rtlCol="0">
            <a:spAutoFit/>
          </a:bodyPr>
          <a:lstStyle/>
          <a:p>
            <a:pPr algn="ctr"/>
            <a:r>
              <a:rPr lang="en-US" sz="1400" b="1">
                <a:solidFill>
                  <a:schemeClr val="bg1"/>
                </a:solidFill>
                <a:latin typeface="Arial Black" panose="020B0604020202020204" pitchFamily="34" charset="0"/>
              </a:rPr>
              <a:t>NO</a:t>
            </a:r>
          </a:p>
          <a:p>
            <a:pPr algn="ctr"/>
            <a:r>
              <a:rPr lang="en-US" sz="1400" spc="-40">
                <a:solidFill>
                  <a:srgbClr val="011E44"/>
                </a:solidFill>
                <a:latin typeface="Arial" panose="020B0604020202020204" pitchFamily="34" charset="0"/>
              </a:rPr>
              <a:t>CARGO</a:t>
            </a:r>
          </a:p>
        </p:txBody>
      </p:sp>
      <p:sp>
        <p:nvSpPr>
          <p:cNvPr id="17" name="TextBox 16">
            <a:extLst>
              <a:ext uri="{FF2B5EF4-FFF2-40B4-BE49-F238E27FC236}">
                <a16:creationId xmlns:a16="http://schemas.microsoft.com/office/drawing/2014/main" id="{A1620D2F-9129-9E4B-95F5-E4CB57B50AC3}"/>
              </a:ext>
            </a:extLst>
          </p:cNvPr>
          <p:cNvSpPr txBox="1"/>
          <p:nvPr/>
        </p:nvSpPr>
        <p:spPr>
          <a:xfrm>
            <a:off x="6261100" y="4927600"/>
            <a:ext cx="1282700" cy="523220"/>
          </a:xfrm>
          <a:prstGeom prst="rect">
            <a:avLst/>
          </a:prstGeom>
          <a:noFill/>
        </p:spPr>
        <p:txBody>
          <a:bodyPr wrap="square" rtlCol="0">
            <a:spAutoFit/>
          </a:bodyPr>
          <a:lstStyle/>
          <a:p>
            <a:pPr algn="ctr"/>
            <a:r>
              <a:rPr lang="en-US" sz="1400" b="1">
                <a:solidFill>
                  <a:schemeClr val="bg1"/>
                </a:solidFill>
                <a:latin typeface="Arial Black" panose="020B0604020202020204" pitchFamily="34" charset="0"/>
              </a:rPr>
              <a:t>NO</a:t>
            </a:r>
          </a:p>
          <a:p>
            <a:pPr algn="ctr"/>
            <a:r>
              <a:rPr lang="en-US" sz="1400" spc="-40">
                <a:solidFill>
                  <a:srgbClr val="011E44"/>
                </a:solidFill>
                <a:latin typeface="Arial" panose="020B0604020202020204" pitchFamily="34" charset="0"/>
              </a:rPr>
              <a:t>COMMERCE</a:t>
            </a:r>
          </a:p>
        </p:txBody>
      </p:sp>
      <p:sp>
        <p:nvSpPr>
          <p:cNvPr id="19" name="TextBox 18">
            <a:extLst>
              <a:ext uri="{FF2B5EF4-FFF2-40B4-BE49-F238E27FC236}">
                <a16:creationId xmlns:a16="http://schemas.microsoft.com/office/drawing/2014/main" id="{AC137EA8-02C0-B040-8B29-13818F817FA8}"/>
              </a:ext>
            </a:extLst>
          </p:cNvPr>
          <p:cNvSpPr txBox="1"/>
          <p:nvPr/>
        </p:nvSpPr>
        <p:spPr>
          <a:xfrm>
            <a:off x="5651500" y="2743200"/>
            <a:ext cx="1282700" cy="523220"/>
          </a:xfrm>
          <a:prstGeom prst="rect">
            <a:avLst/>
          </a:prstGeom>
          <a:noFill/>
        </p:spPr>
        <p:txBody>
          <a:bodyPr wrap="square" rtlCol="0">
            <a:spAutoFit/>
          </a:bodyPr>
          <a:lstStyle/>
          <a:p>
            <a:pPr algn="ctr"/>
            <a:r>
              <a:rPr lang="en-US" sz="1400" b="1">
                <a:solidFill>
                  <a:schemeClr val="bg1"/>
                </a:solidFill>
                <a:latin typeface="Arial Black" panose="020B0604020202020204" pitchFamily="34" charset="0"/>
              </a:rPr>
              <a:t>NO</a:t>
            </a:r>
          </a:p>
          <a:p>
            <a:pPr algn="ctr"/>
            <a:r>
              <a:rPr lang="en-US" sz="1400" spc="-40">
                <a:solidFill>
                  <a:srgbClr val="011E44"/>
                </a:solidFill>
                <a:latin typeface="Arial" panose="020B0604020202020204" pitchFamily="34" charset="0"/>
              </a:rPr>
              <a:t>JOBS</a:t>
            </a:r>
          </a:p>
        </p:txBody>
      </p:sp>
    </p:spTree>
    <p:extLst>
      <p:ext uri="{BB962C8B-B14F-4D97-AF65-F5344CB8AC3E}">
        <p14:creationId xmlns:p14="http://schemas.microsoft.com/office/powerpoint/2010/main" val="1311814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ene, room, gallery&#10;&#10;Description automatically generated">
            <a:extLst>
              <a:ext uri="{FF2B5EF4-FFF2-40B4-BE49-F238E27FC236}">
                <a16:creationId xmlns:a16="http://schemas.microsoft.com/office/drawing/2014/main" id="{C9915052-1C41-1445-A2B9-E9F9B2B293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FD916D-63DC-044F-AEB7-07A69DE18D22}"/>
              </a:ext>
            </a:extLst>
          </p:cNvPr>
          <p:cNvSpPr txBox="1"/>
          <p:nvPr/>
        </p:nvSpPr>
        <p:spPr>
          <a:xfrm>
            <a:off x="1411357" y="3955775"/>
            <a:ext cx="2087217" cy="1138773"/>
          </a:xfrm>
          <a:prstGeom prst="rect">
            <a:avLst/>
          </a:prstGeom>
          <a:noFill/>
        </p:spPr>
        <p:txBody>
          <a:bodyPr wrap="square" rtlCol="0">
            <a:spAutoFit/>
          </a:bodyPr>
          <a:lstStyle/>
          <a:p>
            <a:pPr algn="ctr"/>
            <a:r>
              <a:rPr lang="en-US" sz="2800" b="1" dirty="0">
                <a:solidFill>
                  <a:srgbClr val="011E44"/>
                </a:solidFill>
                <a:latin typeface="Arial Black" panose="020B0604020202020204" pitchFamily="34" charset="0"/>
              </a:rPr>
              <a:t>1.54 </a:t>
            </a:r>
          </a:p>
          <a:p>
            <a:pPr algn="ctr"/>
            <a:r>
              <a:rPr lang="en-US" sz="2800" b="1" dirty="0">
                <a:solidFill>
                  <a:srgbClr val="011E44"/>
                </a:solidFill>
                <a:latin typeface="Arial Black" panose="020B0604020202020204" pitchFamily="34" charset="0"/>
              </a:rPr>
              <a:t>MILLION</a:t>
            </a:r>
          </a:p>
          <a:p>
            <a:pPr algn="ctr"/>
            <a:r>
              <a:rPr lang="en-US" sz="1200" dirty="0">
                <a:solidFill>
                  <a:srgbClr val="011E44"/>
                </a:solidFill>
                <a:latin typeface="Arial" panose="020B0604020202020204" pitchFamily="34" charset="0"/>
              </a:rPr>
              <a:t>JOBS IN TEXAS</a:t>
            </a:r>
          </a:p>
        </p:txBody>
      </p:sp>
      <p:sp>
        <p:nvSpPr>
          <p:cNvPr id="6" name="TextBox 5">
            <a:extLst>
              <a:ext uri="{FF2B5EF4-FFF2-40B4-BE49-F238E27FC236}">
                <a16:creationId xmlns:a16="http://schemas.microsoft.com/office/drawing/2014/main" id="{8FEC37D0-68E8-4A43-ACB8-B9E2502F895B}"/>
              </a:ext>
            </a:extLst>
          </p:cNvPr>
          <p:cNvSpPr txBox="1"/>
          <p:nvPr/>
        </p:nvSpPr>
        <p:spPr>
          <a:xfrm>
            <a:off x="1093304" y="715018"/>
            <a:ext cx="10336696" cy="1323439"/>
          </a:xfrm>
          <a:prstGeom prst="rect">
            <a:avLst/>
          </a:prstGeom>
          <a:noFill/>
        </p:spPr>
        <p:txBody>
          <a:bodyPr wrap="square" rtlCol="0">
            <a:spAutoFit/>
          </a:bodyPr>
          <a:lstStyle/>
          <a:p>
            <a:r>
              <a:rPr lang="en-US" sz="4000">
                <a:solidFill>
                  <a:srgbClr val="011E44"/>
                </a:solidFill>
                <a:latin typeface="Arial" panose="020B0604020202020204" pitchFamily="34" charset="0"/>
              </a:rPr>
              <a:t>HOUSTON SHIP CHANNEL,</a:t>
            </a:r>
          </a:p>
          <a:p>
            <a:r>
              <a:rPr lang="en-US" sz="4000">
                <a:solidFill>
                  <a:srgbClr val="011E44"/>
                </a:solidFill>
                <a:latin typeface="Arial" panose="020B0604020202020204" pitchFamily="34" charset="0"/>
              </a:rPr>
              <a:t>A FEDERAL WATERWAY</a:t>
            </a:r>
          </a:p>
        </p:txBody>
      </p:sp>
      <p:sp>
        <p:nvSpPr>
          <p:cNvPr id="8" name="TextBox 7">
            <a:extLst>
              <a:ext uri="{FF2B5EF4-FFF2-40B4-BE49-F238E27FC236}">
                <a16:creationId xmlns:a16="http://schemas.microsoft.com/office/drawing/2014/main" id="{4D896D94-52B0-A548-9071-B95B6B15041C}"/>
              </a:ext>
            </a:extLst>
          </p:cNvPr>
          <p:cNvSpPr txBox="1"/>
          <p:nvPr/>
        </p:nvSpPr>
        <p:spPr>
          <a:xfrm>
            <a:off x="4008783" y="3955775"/>
            <a:ext cx="2087217" cy="1138773"/>
          </a:xfrm>
          <a:prstGeom prst="rect">
            <a:avLst/>
          </a:prstGeom>
          <a:noFill/>
        </p:spPr>
        <p:txBody>
          <a:bodyPr wrap="square" rtlCol="0">
            <a:spAutoFit/>
          </a:bodyPr>
          <a:lstStyle/>
          <a:p>
            <a:pPr algn="ctr"/>
            <a:r>
              <a:rPr lang="en-US" sz="2800" b="1" dirty="0">
                <a:solidFill>
                  <a:srgbClr val="011E44"/>
                </a:solidFill>
                <a:latin typeface="Arial Black" panose="020B0604020202020204" pitchFamily="34" charset="0"/>
              </a:rPr>
              <a:t>3.37</a:t>
            </a:r>
          </a:p>
          <a:p>
            <a:pPr algn="ctr"/>
            <a:r>
              <a:rPr lang="en-US" sz="2800" b="1" dirty="0">
                <a:solidFill>
                  <a:srgbClr val="011E44"/>
                </a:solidFill>
                <a:latin typeface="Arial Black" panose="020B0604020202020204" pitchFamily="34" charset="0"/>
              </a:rPr>
              <a:t> MILLION</a:t>
            </a:r>
          </a:p>
          <a:p>
            <a:pPr algn="ctr"/>
            <a:r>
              <a:rPr lang="en-US" sz="1200" dirty="0">
                <a:solidFill>
                  <a:srgbClr val="011E44"/>
                </a:solidFill>
                <a:latin typeface="Arial" panose="020B0604020202020204" pitchFamily="34" charset="0"/>
              </a:rPr>
              <a:t>JOBS NATIONWIDE</a:t>
            </a:r>
          </a:p>
        </p:txBody>
      </p:sp>
      <p:sp>
        <p:nvSpPr>
          <p:cNvPr id="9" name="TextBox 8">
            <a:extLst>
              <a:ext uri="{FF2B5EF4-FFF2-40B4-BE49-F238E27FC236}">
                <a16:creationId xmlns:a16="http://schemas.microsoft.com/office/drawing/2014/main" id="{E8FE8986-706D-F548-A9BA-FFAD5773CD91}"/>
              </a:ext>
            </a:extLst>
          </p:cNvPr>
          <p:cNvSpPr txBox="1"/>
          <p:nvPr/>
        </p:nvSpPr>
        <p:spPr>
          <a:xfrm>
            <a:off x="6675782" y="3955775"/>
            <a:ext cx="2087217" cy="1323439"/>
          </a:xfrm>
          <a:prstGeom prst="rect">
            <a:avLst/>
          </a:prstGeom>
          <a:noFill/>
        </p:spPr>
        <p:txBody>
          <a:bodyPr wrap="square" rtlCol="0">
            <a:spAutoFit/>
          </a:bodyPr>
          <a:lstStyle/>
          <a:p>
            <a:pPr algn="ctr"/>
            <a:r>
              <a:rPr lang="en-US" sz="2800" b="1" dirty="0">
                <a:solidFill>
                  <a:srgbClr val="011E44"/>
                </a:solidFill>
                <a:latin typeface="Arial Black" panose="020B0604020202020204" pitchFamily="34" charset="0"/>
              </a:rPr>
              <a:t>$439 </a:t>
            </a:r>
          </a:p>
          <a:p>
            <a:pPr algn="ctr"/>
            <a:r>
              <a:rPr lang="en-US" sz="2800" b="1" dirty="0">
                <a:solidFill>
                  <a:srgbClr val="011E44"/>
                </a:solidFill>
                <a:latin typeface="Arial Black" panose="020B0604020202020204" pitchFamily="34" charset="0"/>
              </a:rPr>
              <a:t>BILLION</a:t>
            </a:r>
          </a:p>
          <a:p>
            <a:pPr algn="ctr"/>
            <a:r>
              <a:rPr lang="en-US" sz="1200" dirty="0">
                <a:solidFill>
                  <a:srgbClr val="011E44"/>
                </a:solidFill>
                <a:latin typeface="Arial" panose="020B0604020202020204" pitchFamily="34" charset="0"/>
              </a:rPr>
              <a:t>ECONOMIC IMPACT </a:t>
            </a:r>
            <a:br>
              <a:rPr lang="en-US" sz="1200" dirty="0">
                <a:solidFill>
                  <a:srgbClr val="011E44"/>
                </a:solidFill>
                <a:latin typeface="Arial" panose="020B0604020202020204" pitchFamily="34" charset="0"/>
              </a:rPr>
            </a:br>
            <a:r>
              <a:rPr lang="en-US" sz="1200" dirty="0">
                <a:solidFill>
                  <a:srgbClr val="011E44"/>
                </a:solidFill>
                <a:latin typeface="Arial" panose="020B0604020202020204" pitchFamily="34" charset="0"/>
              </a:rPr>
              <a:t>IN TEXAS</a:t>
            </a:r>
          </a:p>
        </p:txBody>
      </p:sp>
      <p:sp>
        <p:nvSpPr>
          <p:cNvPr id="10" name="TextBox 9">
            <a:extLst>
              <a:ext uri="{FF2B5EF4-FFF2-40B4-BE49-F238E27FC236}">
                <a16:creationId xmlns:a16="http://schemas.microsoft.com/office/drawing/2014/main" id="{CAF0A3CB-B250-7140-B9D0-16ED613EEC16}"/>
              </a:ext>
            </a:extLst>
          </p:cNvPr>
          <p:cNvSpPr txBox="1"/>
          <p:nvPr/>
        </p:nvSpPr>
        <p:spPr>
          <a:xfrm>
            <a:off x="9273208" y="3955775"/>
            <a:ext cx="2087217" cy="1323439"/>
          </a:xfrm>
          <a:prstGeom prst="rect">
            <a:avLst/>
          </a:prstGeom>
          <a:noFill/>
        </p:spPr>
        <p:txBody>
          <a:bodyPr wrap="square" rtlCol="0">
            <a:spAutoFit/>
          </a:bodyPr>
          <a:lstStyle/>
          <a:p>
            <a:pPr algn="ctr"/>
            <a:r>
              <a:rPr lang="en-US" sz="2800" b="1" dirty="0">
                <a:solidFill>
                  <a:srgbClr val="011E44"/>
                </a:solidFill>
                <a:latin typeface="Arial Black" panose="020B0604020202020204" pitchFamily="34" charset="0"/>
              </a:rPr>
              <a:t>$906</a:t>
            </a:r>
          </a:p>
          <a:p>
            <a:pPr algn="ctr"/>
            <a:r>
              <a:rPr lang="en-US" sz="2800" b="1" dirty="0">
                <a:solidFill>
                  <a:srgbClr val="011E44"/>
                </a:solidFill>
                <a:latin typeface="Arial Black" panose="020B0604020202020204" pitchFamily="34" charset="0"/>
              </a:rPr>
              <a:t>BILLION</a:t>
            </a:r>
          </a:p>
          <a:p>
            <a:pPr algn="ctr"/>
            <a:r>
              <a:rPr lang="en-US" sz="1200" dirty="0">
                <a:solidFill>
                  <a:srgbClr val="011E44"/>
                </a:solidFill>
                <a:latin typeface="Arial" panose="020B0604020202020204" pitchFamily="34" charset="0"/>
              </a:rPr>
              <a:t>ECONOMIC IMPACT ACROSS THE U.S.</a:t>
            </a:r>
          </a:p>
        </p:txBody>
      </p:sp>
    </p:spTree>
    <p:extLst>
      <p:ext uri="{BB962C8B-B14F-4D97-AF65-F5344CB8AC3E}">
        <p14:creationId xmlns:p14="http://schemas.microsoft.com/office/powerpoint/2010/main" val="2856216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0B41DE3-334E-1143-B7A0-F8C2E3644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93304" y="715018"/>
            <a:ext cx="5116037" cy="5478423"/>
          </a:xfrm>
          <a:prstGeom prst="rect">
            <a:avLst/>
          </a:prstGeom>
          <a:noFill/>
        </p:spPr>
        <p:txBody>
          <a:bodyPr wrap="square" lIns="91440" tIns="45720" rIns="91440" bIns="45720" rtlCol="0" anchor="t">
            <a:spAutoFit/>
          </a:bodyPr>
          <a:lstStyle/>
          <a:p>
            <a:r>
              <a:rPr lang="en-US" sz="4000" spc="100" dirty="0">
                <a:solidFill>
                  <a:srgbClr val="011E44"/>
                </a:solidFill>
                <a:latin typeface="Arial" panose="020B0604020202020204" pitchFamily="34" charset="0"/>
              </a:rPr>
              <a:t>HOUSTON’S PORT</a:t>
            </a:r>
          </a:p>
          <a:p>
            <a:r>
              <a:rPr lang="en-US" sz="4000" spc="100" dirty="0">
                <a:solidFill>
                  <a:srgbClr val="011E44"/>
                </a:solidFill>
                <a:latin typeface="Arial" panose="020B0604020202020204" pitchFamily="34" charset="0"/>
              </a:rPr>
              <a:t>IS NUMBER ONE</a:t>
            </a:r>
          </a:p>
          <a:p>
            <a:endParaRPr lang="en-US" sz="4000" spc="2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a:r>
            <a:r>
              <a:rPr lang="en-US" sz="1600" b="1" dirty="0">
                <a:solidFill>
                  <a:srgbClr val="011E44"/>
                </a:solidFill>
                <a:latin typeface="Arial Black" panose="020B0604020202020204" pitchFamily="34" charset="0"/>
                <a:cs typeface="Arial Black" panose="020B0604020202020204" pitchFamily="34" charset="0"/>
              </a:rPr>
              <a:t> #1 </a:t>
            </a:r>
            <a:r>
              <a:rPr lang="en-US" sz="1600" dirty="0">
                <a:solidFill>
                  <a:srgbClr val="011E44"/>
                </a:solidFill>
                <a:latin typeface="Arial" panose="020B0604020202020204" pitchFamily="34" charset="0"/>
              </a:rPr>
              <a:t>in exports of Propane and Ethane</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a:r>
            <a:r>
              <a:rPr lang="en-US" sz="1600" b="1" dirty="0">
                <a:solidFill>
                  <a:srgbClr val="011E44"/>
                </a:solidFill>
                <a:latin typeface="Arial Black" panose="020B0604020202020204" pitchFamily="34" charset="0"/>
                <a:cs typeface="Arial Black" panose="020B0604020202020204" pitchFamily="34" charset="0"/>
              </a:rPr>
              <a:t>#1 </a:t>
            </a:r>
            <a:r>
              <a:rPr lang="en-US" sz="1600" dirty="0">
                <a:solidFill>
                  <a:srgbClr val="011E44"/>
                </a:solidFill>
                <a:latin typeface="Arial" panose="020B0604020202020204" pitchFamily="34" charset="0"/>
              </a:rPr>
              <a:t>in exports of Butanes</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a:r>
            <a:r>
              <a:rPr lang="en-US" sz="1600" b="1" dirty="0">
                <a:solidFill>
                  <a:srgbClr val="011E44"/>
                </a:solidFill>
                <a:latin typeface="Arial Black" panose="020B0604020202020204" pitchFamily="34" charset="0"/>
                <a:cs typeface="Arial Black" panose="020B0604020202020204" pitchFamily="34" charset="0"/>
              </a:rPr>
              <a:t>#1 </a:t>
            </a:r>
            <a:r>
              <a:rPr lang="en-US" sz="1600" dirty="0">
                <a:solidFill>
                  <a:srgbClr val="011E44"/>
                </a:solidFill>
                <a:latin typeface="Arial" panose="020B0604020202020204" pitchFamily="34" charset="0"/>
              </a:rPr>
              <a:t>in production and exports of Ethylene, </a:t>
            </a:r>
            <a:br>
              <a:rPr lang="en-US" sz="1600" dirty="0">
                <a:solidFill>
                  <a:srgbClr val="011E44"/>
                </a:solidFill>
                <a:latin typeface="Arial" panose="020B0604020202020204" pitchFamily="34" charset="0"/>
              </a:rPr>
            </a:br>
            <a:r>
              <a:rPr lang="en-US" sz="1600" dirty="0">
                <a:solidFill>
                  <a:srgbClr val="011E44"/>
                </a:solidFill>
                <a:latin typeface="Arial" panose="020B0604020202020204" pitchFamily="34" charset="0"/>
              </a:rPr>
              <a:t>    Propylene, Butylene and Butadiene</a:t>
            </a:r>
          </a:p>
          <a:p>
            <a:endParaRPr lang="en-US" sz="1600" b="1" dirty="0">
              <a:solidFill>
                <a:srgbClr val="011E44"/>
              </a:solidFill>
              <a:latin typeface="Arial Black" panose="020B0604020202020204" pitchFamily="34" charset="0"/>
              <a:cs typeface="Arial Black" panose="020B0604020202020204" pitchFamily="34" charset="0"/>
            </a:endParaRPr>
          </a:p>
          <a:p>
            <a:r>
              <a:rPr lang="en-US" sz="1400" dirty="0">
                <a:solidFill>
                  <a:srgbClr val="011E44"/>
                </a:solidFill>
                <a:latin typeface="Arial"/>
                <a:cs typeface="Arial"/>
              </a:rPr>
              <a:t>•  </a:t>
            </a:r>
            <a:r>
              <a:rPr lang="en-US" sz="1600" b="1" dirty="0">
                <a:solidFill>
                  <a:srgbClr val="011E44"/>
                </a:solidFill>
                <a:latin typeface="Arial Black"/>
                <a:cs typeface="Arial Black" panose="020B0604020202020204" pitchFamily="34" charset="0"/>
              </a:rPr>
              <a:t>#1 </a:t>
            </a:r>
            <a:r>
              <a:rPr lang="en-US" sz="1600" dirty="0">
                <a:solidFill>
                  <a:srgbClr val="011E44"/>
                </a:solidFill>
                <a:latin typeface="Arial"/>
                <a:cs typeface="Arial"/>
              </a:rPr>
              <a:t>export state</a:t>
            </a:r>
            <a:endParaRPr lang="en-US" dirty="0"/>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a:r>
            <a:r>
              <a:rPr lang="en-US" sz="1600" b="1" dirty="0">
                <a:solidFill>
                  <a:srgbClr val="011E44"/>
                </a:solidFill>
                <a:latin typeface="Arial Black" panose="020B0604020202020204" pitchFamily="34" charset="0"/>
                <a:cs typeface="Arial Black" panose="020B0604020202020204" pitchFamily="34" charset="0"/>
              </a:rPr>
              <a:t>#1 </a:t>
            </a:r>
            <a:r>
              <a:rPr lang="en-US" sz="1600" dirty="0">
                <a:solidFill>
                  <a:srgbClr val="011E44"/>
                </a:solidFill>
                <a:latin typeface="Arial" panose="020B0604020202020204" pitchFamily="34" charset="0"/>
              </a:rPr>
              <a:t>in exports of Petroleum and Petroleum   </a:t>
            </a:r>
            <a:br>
              <a:rPr lang="en-US" sz="1600" dirty="0">
                <a:solidFill>
                  <a:srgbClr val="011E44"/>
                </a:solidFill>
                <a:latin typeface="Arial" panose="020B0604020202020204" pitchFamily="34" charset="0"/>
              </a:rPr>
            </a:br>
            <a:r>
              <a:rPr lang="en-US" sz="1600" dirty="0">
                <a:solidFill>
                  <a:srgbClr val="011E44"/>
                </a:solidFill>
                <a:latin typeface="Arial" panose="020B0604020202020204" pitchFamily="34" charset="0"/>
              </a:rPr>
              <a:t>    Products</a:t>
            </a:r>
          </a:p>
          <a:p>
            <a:endParaRPr lang="en-US" sz="900" dirty="0">
              <a:solidFill>
                <a:srgbClr val="011E44"/>
              </a:solidFill>
              <a:latin typeface="Arial" panose="020B0604020202020204" pitchFamily="34" charset="0"/>
            </a:endParaRPr>
          </a:p>
          <a:p>
            <a:r>
              <a:rPr lang="en-US" sz="1600" dirty="0">
                <a:solidFill>
                  <a:srgbClr val="011E44"/>
                </a:solidFill>
                <a:latin typeface="Arial"/>
                <a:cs typeface="Arial"/>
              </a:rPr>
              <a:t>•  </a:t>
            </a:r>
            <a:r>
              <a:rPr lang="en-US" sz="1600" b="1" dirty="0">
                <a:solidFill>
                  <a:srgbClr val="011E44"/>
                </a:solidFill>
                <a:latin typeface="Arial Black"/>
                <a:cs typeface="Arial Black" panose="020B0604020202020204" pitchFamily="34" charset="0"/>
              </a:rPr>
              <a:t>#1 </a:t>
            </a:r>
            <a:r>
              <a:rPr lang="en-US" sz="1600" dirty="0">
                <a:solidFill>
                  <a:srgbClr val="011E44"/>
                </a:solidFill>
                <a:latin typeface="Arial"/>
                <a:cs typeface="Arial"/>
              </a:rPr>
              <a:t>in resin exports with 60% market share</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a:r>
            <a:r>
              <a:rPr lang="en-US" sz="1600" b="1" dirty="0">
                <a:solidFill>
                  <a:srgbClr val="011E44"/>
                </a:solidFill>
                <a:latin typeface="Arial Black" panose="020B0604020202020204" pitchFamily="34" charset="0"/>
                <a:cs typeface="Arial Black" panose="020B0604020202020204" pitchFamily="34" charset="0"/>
              </a:rPr>
              <a:t>#1 </a:t>
            </a:r>
            <a:r>
              <a:rPr lang="en-US" sz="1600" dirty="0">
                <a:solidFill>
                  <a:srgbClr val="011E44"/>
                </a:solidFill>
                <a:latin typeface="Arial" panose="020B0604020202020204" pitchFamily="34" charset="0"/>
              </a:rPr>
              <a:t>container port in the U.S. Gulf Coast</a:t>
            </a:r>
          </a:p>
          <a:p>
            <a:endParaRPr lang="en-US" sz="9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  </a:t>
            </a:r>
            <a:r>
              <a:rPr lang="en-US" sz="1600" b="1" dirty="0">
                <a:solidFill>
                  <a:srgbClr val="011E44"/>
                </a:solidFill>
                <a:latin typeface="Arial Black" panose="020B0604020202020204" pitchFamily="34" charset="0"/>
                <a:cs typeface="Arial Black" panose="020B0604020202020204" pitchFamily="34" charset="0"/>
              </a:rPr>
              <a:t>#1 </a:t>
            </a:r>
            <a:r>
              <a:rPr lang="en-US" sz="1600" dirty="0">
                <a:solidFill>
                  <a:srgbClr val="011E44"/>
                </a:solidFill>
                <a:latin typeface="Arial" panose="020B0604020202020204" pitchFamily="34" charset="0"/>
              </a:rPr>
              <a:t>in deep water vessel traffic</a:t>
            </a:r>
          </a:p>
        </p:txBody>
      </p:sp>
      <p:pic>
        <p:nvPicPr>
          <p:cNvPr id="7" name="Picture 6">
            <a:extLst>
              <a:ext uri="{FF2B5EF4-FFF2-40B4-BE49-F238E27FC236}">
                <a16:creationId xmlns:a16="http://schemas.microsoft.com/office/drawing/2014/main" id="{0F85FC74-DF75-9441-A318-F46B98C235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0170" y="0"/>
            <a:ext cx="6141830" cy="5486400"/>
          </a:xfrm>
          <a:prstGeom prst="rect">
            <a:avLst/>
          </a:prstGeom>
        </p:spPr>
      </p:pic>
      <p:sp>
        <p:nvSpPr>
          <p:cNvPr id="5" name="Oval 4">
            <a:extLst>
              <a:ext uri="{FF2B5EF4-FFF2-40B4-BE49-F238E27FC236}">
                <a16:creationId xmlns:a16="http://schemas.microsoft.com/office/drawing/2014/main" id="{B500DB43-21BF-D94A-B71B-7424249C2510}"/>
              </a:ext>
            </a:extLst>
          </p:cNvPr>
          <p:cNvSpPr/>
          <p:nvPr/>
        </p:nvSpPr>
        <p:spPr>
          <a:xfrm>
            <a:off x="5279666" y="3768919"/>
            <a:ext cx="2520563" cy="2520563"/>
          </a:xfrm>
          <a:prstGeom prst="ellipse">
            <a:avLst/>
          </a:prstGeom>
          <a:solidFill>
            <a:srgbClr val="C18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0C769A84-24F0-1843-B035-5B87F770A202}"/>
              </a:ext>
            </a:extLst>
          </p:cNvPr>
          <p:cNvSpPr txBox="1"/>
          <p:nvPr/>
        </p:nvSpPr>
        <p:spPr>
          <a:xfrm>
            <a:off x="5520935" y="4133615"/>
            <a:ext cx="2038024" cy="1754326"/>
          </a:xfrm>
          <a:prstGeom prst="rect">
            <a:avLst/>
          </a:prstGeom>
          <a:noFill/>
        </p:spPr>
        <p:txBody>
          <a:bodyPr wrap="square" rtlCol="0">
            <a:spAutoFit/>
          </a:bodyPr>
          <a:lstStyle/>
          <a:p>
            <a:pPr algn="ctr"/>
            <a:r>
              <a:rPr lang="en-US" sz="6000" b="1" dirty="0">
                <a:solidFill>
                  <a:schemeClr val="bg1"/>
                </a:solidFill>
                <a:latin typeface="Arial Black" panose="020B0604020202020204" pitchFamily="34" charset="0"/>
              </a:rPr>
              <a:t>#1</a:t>
            </a:r>
          </a:p>
          <a:p>
            <a:pPr algn="ctr"/>
            <a:r>
              <a:rPr lang="en-US" sz="2400" dirty="0">
                <a:solidFill>
                  <a:schemeClr val="bg1"/>
                </a:solidFill>
                <a:latin typeface="Arial" panose="020B0604020202020204" pitchFamily="34" charset="0"/>
              </a:rPr>
              <a:t>in waterborne</a:t>
            </a:r>
          </a:p>
          <a:p>
            <a:pPr algn="ctr"/>
            <a:r>
              <a:rPr lang="en-US" sz="2400" dirty="0">
                <a:solidFill>
                  <a:schemeClr val="bg1"/>
                </a:solidFill>
                <a:latin typeface="Arial" panose="020B0604020202020204" pitchFamily="34" charset="0"/>
              </a:rPr>
              <a:t>tonnage</a:t>
            </a:r>
            <a:endParaRPr lang="en-US" dirty="0">
              <a:solidFill>
                <a:schemeClr val="bg1"/>
              </a:solidFill>
              <a:latin typeface="Arial" panose="020B0604020202020204" pitchFamily="34" charset="0"/>
            </a:endParaRPr>
          </a:p>
        </p:txBody>
      </p:sp>
    </p:spTree>
    <p:extLst>
      <p:ext uri="{BB962C8B-B14F-4D97-AF65-F5344CB8AC3E}">
        <p14:creationId xmlns:p14="http://schemas.microsoft.com/office/powerpoint/2010/main" val="2737416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ntainer port&#10;&#10;Description automatically generated with medium confidence">
            <a:extLst>
              <a:ext uri="{FF2B5EF4-FFF2-40B4-BE49-F238E27FC236}">
                <a16:creationId xmlns:a16="http://schemas.microsoft.com/office/drawing/2014/main" id="{D2082587-26BB-2A43-C28D-3EB741332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77957CA-C3D0-6545-B659-8CEBC42F021E}"/>
              </a:ext>
            </a:extLst>
          </p:cNvPr>
          <p:cNvSpPr txBox="1"/>
          <p:nvPr/>
        </p:nvSpPr>
        <p:spPr>
          <a:xfrm>
            <a:off x="1093304" y="715018"/>
            <a:ext cx="10336696" cy="1323439"/>
          </a:xfrm>
          <a:prstGeom prst="rect">
            <a:avLst/>
          </a:prstGeom>
          <a:noFill/>
        </p:spPr>
        <p:txBody>
          <a:bodyPr wrap="square" rtlCol="0">
            <a:spAutoFit/>
          </a:bodyPr>
          <a:lstStyle/>
          <a:p>
            <a:r>
              <a:rPr lang="en-US" sz="4000" dirty="0">
                <a:solidFill>
                  <a:srgbClr val="011E44"/>
                </a:solidFill>
                <a:latin typeface="Arial" panose="020B0604020202020204" pitchFamily="34" charset="0"/>
              </a:rPr>
              <a:t>SUPER PORT COMPLEX ON </a:t>
            </a:r>
          </a:p>
          <a:p>
            <a:r>
              <a:rPr lang="en-US" sz="4000" dirty="0">
                <a:solidFill>
                  <a:srgbClr val="011E44"/>
                </a:solidFill>
                <a:latin typeface="Arial" panose="020B0604020202020204" pitchFamily="34" charset="0"/>
              </a:rPr>
              <a:t>A SCALE LIKE NO OTHER</a:t>
            </a:r>
          </a:p>
        </p:txBody>
      </p:sp>
    </p:spTree>
    <p:extLst>
      <p:ext uri="{BB962C8B-B14F-4D97-AF65-F5344CB8AC3E}">
        <p14:creationId xmlns:p14="http://schemas.microsoft.com/office/powerpoint/2010/main" val="237592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FEA422-C100-1C44-925A-3535970F91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B87B078C-04D2-8540-A0EB-839E0B4BDAEF}"/>
              </a:ext>
            </a:extLst>
          </p:cNvPr>
          <p:cNvSpPr txBox="1"/>
          <p:nvPr/>
        </p:nvSpPr>
        <p:spPr>
          <a:xfrm>
            <a:off x="1093304" y="715018"/>
            <a:ext cx="10336696" cy="861774"/>
          </a:xfrm>
          <a:prstGeom prst="rect">
            <a:avLst/>
          </a:prstGeom>
          <a:noFill/>
        </p:spPr>
        <p:txBody>
          <a:bodyPr wrap="square" rtlCol="0">
            <a:spAutoFit/>
          </a:bodyPr>
          <a:lstStyle/>
          <a:p>
            <a:r>
              <a:rPr lang="en-US" sz="4000" spc="-100" dirty="0">
                <a:solidFill>
                  <a:srgbClr val="011E44"/>
                </a:solidFill>
                <a:latin typeface="Arial" panose="020B0604020202020204" pitchFamily="34" charset="0"/>
              </a:rPr>
              <a:t>HOUSTON SHIP CHANNEL</a:t>
            </a:r>
          </a:p>
          <a:p>
            <a:r>
              <a:rPr lang="en-US" sz="1000" b="1" spc="200" dirty="0">
                <a:solidFill>
                  <a:srgbClr val="C1862E"/>
                </a:solidFill>
                <a:latin typeface="Arial Black" panose="020B0604020202020204" pitchFamily="34" charset="0"/>
              </a:rPr>
              <a:t>CARGO SECTORS 2023</a:t>
            </a:r>
          </a:p>
        </p:txBody>
      </p:sp>
      <p:sp>
        <p:nvSpPr>
          <p:cNvPr id="10" name="TextBox 9">
            <a:extLst>
              <a:ext uri="{FF2B5EF4-FFF2-40B4-BE49-F238E27FC236}">
                <a16:creationId xmlns:a16="http://schemas.microsoft.com/office/drawing/2014/main" id="{35A53754-58EF-EB4F-88FA-EF03D72F0D0D}"/>
              </a:ext>
            </a:extLst>
          </p:cNvPr>
          <p:cNvSpPr txBox="1"/>
          <p:nvPr/>
        </p:nvSpPr>
        <p:spPr>
          <a:xfrm>
            <a:off x="7625641" y="5275704"/>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rPr>
              <a:t>Liquid Bulk</a:t>
            </a:r>
          </a:p>
        </p:txBody>
      </p:sp>
      <p:sp>
        <p:nvSpPr>
          <p:cNvPr id="11" name="TextBox 10">
            <a:extLst>
              <a:ext uri="{FF2B5EF4-FFF2-40B4-BE49-F238E27FC236}">
                <a16:creationId xmlns:a16="http://schemas.microsoft.com/office/drawing/2014/main" id="{EE88C2A6-5DEB-EA4F-8D74-84A621133759}"/>
              </a:ext>
            </a:extLst>
          </p:cNvPr>
          <p:cNvSpPr txBox="1"/>
          <p:nvPr/>
        </p:nvSpPr>
        <p:spPr>
          <a:xfrm>
            <a:off x="7625641" y="5478520"/>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rPr>
              <a:t>Containerized</a:t>
            </a:r>
          </a:p>
        </p:txBody>
      </p:sp>
      <p:sp>
        <p:nvSpPr>
          <p:cNvPr id="12" name="TextBox 11">
            <a:extLst>
              <a:ext uri="{FF2B5EF4-FFF2-40B4-BE49-F238E27FC236}">
                <a16:creationId xmlns:a16="http://schemas.microsoft.com/office/drawing/2014/main" id="{05875637-4CB5-9C42-B1B9-0ECA9376E8DB}"/>
              </a:ext>
            </a:extLst>
          </p:cNvPr>
          <p:cNvSpPr txBox="1"/>
          <p:nvPr/>
        </p:nvSpPr>
        <p:spPr>
          <a:xfrm>
            <a:off x="7625641" y="5689503"/>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rPr>
              <a:t>Project Cargo</a:t>
            </a:r>
          </a:p>
        </p:txBody>
      </p:sp>
      <p:sp>
        <p:nvSpPr>
          <p:cNvPr id="13" name="TextBox 12">
            <a:extLst>
              <a:ext uri="{FF2B5EF4-FFF2-40B4-BE49-F238E27FC236}">
                <a16:creationId xmlns:a16="http://schemas.microsoft.com/office/drawing/2014/main" id="{11DE7AE4-BDB0-4C4D-9E46-5861D44885BD}"/>
              </a:ext>
            </a:extLst>
          </p:cNvPr>
          <p:cNvSpPr txBox="1"/>
          <p:nvPr/>
        </p:nvSpPr>
        <p:spPr>
          <a:xfrm>
            <a:off x="7625641" y="5892319"/>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rPr>
              <a:t>Dry Bulk</a:t>
            </a:r>
          </a:p>
        </p:txBody>
      </p:sp>
      <p:sp>
        <p:nvSpPr>
          <p:cNvPr id="14" name="TextBox 13">
            <a:extLst>
              <a:ext uri="{FF2B5EF4-FFF2-40B4-BE49-F238E27FC236}">
                <a16:creationId xmlns:a16="http://schemas.microsoft.com/office/drawing/2014/main" id="{7502890F-E8B3-1D41-B910-E7334662398F}"/>
              </a:ext>
            </a:extLst>
          </p:cNvPr>
          <p:cNvSpPr txBox="1"/>
          <p:nvPr/>
        </p:nvSpPr>
        <p:spPr>
          <a:xfrm>
            <a:off x="7625641" y="6103302"/>
            <a:ext cx="1603717" cy="246221"/>
          </a:xfrm>
          <a:prstGeom prst="rect">
            <a:avLst/>
          </a:prstGeom>
          <a:noFill/>
        </p:spPr>
        <p:txBody>
          <a:bodyPr wrap="square" rtlCol="0">
            <a:spAutoFit/>
          </a:bodyPr>
          <a:lstStyle/>
          <a:p>
            <a:r>
              <a:rPr lang="en-US" sz="1000" dirty="0">
                <a:solidFill>
                  <a:srgbClr val="011E44"/>
                </a:solidFill>
                <a:latin typeface="Arial" panose="020B0604020202020204" pitchFamily="34" charset="0"/>
              </a:rPr>
              <a:t>General Cargo</a:t>
            </a:r>
          </a:p>
        </p:txBody>
      </p:sp>
      <p:sp>
        <p:nvSpPr>
          <p:cNvPr id="15" name="TextBox 14">
            <a:extLst>
              <a:ext uri="{FF2B5EF4-FFF2-40B4-BE49-F238E27FC236}">
                <a16:creationId xmlns:a16="http://schemas.microsoft.com/office/drawing/2014/main" id="{7D1E298A-8C53-E844-B20E-E24F174E6E72}"/>
              </a:ext>
            </a:extLst>
          </p:cNvPr>
          <p:cNvSpPr txBox="1"/>
          <p:nvPr/>
        </p:nvSpPr>
        <p:spPr>
          <a:xfrm>
            <a:off x="6096000" y="4186167"/>
            <a:ext cx="1341863" cy="584775"/>
          </a:xfrm>
          <a:prstGeom prst="rect">
            <a:avLst/>
          </a:prstGeom>
          <a:noFill/>
        </p:spPr>
        <p:txBody>
          <a:bodyPr wrap="square" rtlCol="0">
            <a:spAutoFit/>
          </a:bodyPr>
          <a:lstStyle/>
          <a:p>
            <a:r>
              <a:rPr lang="en-US" sz="3200" dirty="0">
                <a:solidFill>
                  <a:srgbClr val="011E44"/>
                </a:solidFill>
                <a:latin typeface="Arial" panose="020B0604020202020204" pitchFamily="34" charset="0"/>
              </a:rPr>
              <a:t>71%</a:t>
            </a:r>
          </a:p>
        </p:txBody>
      </p:sp>
      <p:sp>
        <p:nvSpPr>
          <p:cNvPr id="16" name="TextBox 15">
            <a:extLst>
              <a:ext uri="{FF2B5EF4-FFF2-40B4-BE49-F238E27FC236}">
                <a16:creationId xmlns:a16="http://schemas.microsoft.com/office/drawing/2014/main" id="{06DC8770-F9A6-2B41-8555-355AA06AAEAB}"/>
              </a:ext>
            </a:extLst>
          </p:cNvPr>
          <p:cNvSpPr txBox="1"/>
          <p:nvPr/>
        </p:nvSpPr>
        <p:spPr>
          <a:xfrm>
            <a:off x="1035206" y="4770942"/>
            <a:ext cx="1341863" cy="338554"/>
          </a:xfrm>
          <a:prstGeom prst="rect">
            <a:avLst/>
          </a:prstGeom>
          <a:noFill/>
        </p:spPr>
        <p:txBody>
          <a:bodyPr wrap="square" rtlCol="0">
            <a:spAutoFit/>
          </a:bodyPr>
          <a:lstStyle/>
          <a:p>
            <a:r>
              <a:rPr lang="en-US" sz="1600" dirty="0">
                <a:solidFill>
                  <a:srgbClr val="C1862E"/>
                </a:solidFill>
                <a:latin typeface="Arial" panose="020B0604020202020204" pitchFamily="34" charset="0"/>
              </a:rPr>
              <a:t>4%</a:t>
            </a:r>
          </a:p>
        </p:txBody>
      </p:sp>
      <p:sp>
        <p:nvSpPr>
          <p:cNvPr id="17" name="TextBox 16">
            <a:extLst>
              <a:ext uri="{FF2B5EF4-FFF2-40B4-BE49-F238E27FC236}">
                <a16:creationId xmlns:a16="http://schemas.microsoft.com/office/drawing/2014/main" id="{41540548-36B1-0741-9FFB-BFADC83B9404}"/>
              </a:ext>
            </a:extLst>
          </p:cNvPr>
          <p:cNvSpPr txBox="1"/>
          <p:nvPr/>
        </p:nvSpPr>
        <p:spPr>
          <a:xfrm>
            <a:off x="1043064" y="3246820"/>
            <a:ext cx="1341863" cy="338554"/>
          </a:xfrm>
          <a:prstGeom prst="rect">
            <a:avLst/>
          </a:prstGeom>
          <a:noFill/>
        </p:spPr>
        <p:txBody>
          <a:bodyPr wrap="square" rtlCol="0">
            <a:spAutoFit/>
          </a:bodyPr>
          <a:lstStyle/>
          <a:p>
            <a:r>
              <a:rPr lang="en-US" sz="1600" dirty="0">
                <a:solidFill>
                  <a:srgbClr val="AC9A83"/>
                </a:solidFill>
                <a:latin typeface="Arial" panose="020B0604020202020204" pitchFamily="34" charset="0"/>
              </a:rPr>
              <a:t>7%</a:t>
            </a:r>
          </a:p>
        </p:txBody>
      </p:sp>
      <p:sp>
        <p:nvSpPr>
          <p:cNvPr id="18" name="TextBox 17">
            <a:extLst>
              <a:ext uri="{FF2B5EF4-FFF2-40B4-BE49-F238E27FC236}">
                <a16:creationId xmlns:a16="http://schemas.microsoft.com/office/drawing/2014/main" id="{D82CFF12-4605-7D4D-993F-AACC9642C320}"/>
              </a:ext>
            </a:extLst>
          </p:cNvPr>
          <p:cNvSpPr txBox="1"/>
          <p:nvPr/>
        </p:nvSpPr>
        <p:spPr>
          <a:xfrm>
            <a:off x="2084741" y="2166062"/>
            <a:ext cx="1341863" cy="461665"/>
          </a:xfrm>
          <a:prstGeom prst="rect">
            <a:avLst/>
          </a:prstGeom>
          <a:noFill/>
        </p:spPr>
        <p:txBody>
          <a:bodyPr wrap="square" rtlCol="0">
            <a:spAutoFit/>
          </a:bodyPr>
          <a:lstStyle/>
          <a:p>
            <a:r>
              <a:rPr lang="en-US" sz="2400" dirty="0">
                <a:solidFill>
                  <a:srgbClr val="0180AE"/>
                </a:solidFill>
                <a:latin typeface="Arial" panose="020B0604020202020204" pitchFamily="34" charset="0"/>
              </a:rPr>
              <a:t>15%</a:t>
            </a:r>
          </a:p>
        </p:txBody>
      </p:sp>
      <p:sp>
        <p:nvSpPr>
          <p:cNvPr id="19" name="TextBox 18">
            <a:extLst>
              <a:ext uri="{FF2B5EF4-FFF2-40B4-BE49-F238E27FC236}">
                <a16:creationId xmlns:a16="http://schemas.microsoft.com/office/drawing/2014/main" id="{E87D333A-C673-C24B-9784-50A2EB32D1B8}"/>
              </a:ext>
            </a:extLst>
          </p:cNvPr>
          <p:cNvSpPr txBox="1"/>
          <p:nvPr/>
        </p:nvSpPr>
        <p:spPr>
          <a:xfrm>
            <a:off x="833969" y="4028023"/>
            <a:ext cx="1341863" cy="338554"/>
          </a:xfrm>
          <a:prstGeom prst="rect">
            <a:avLst/>
          </a:prstGeom>
          <a:noFill/>
        </p:spPr>
        <p:txBody>
          <a:bodyPr wrap="square" rtlCol="0">
            <a:spAutoFit/>
          </a:bodyPr>
          <a:lstStyle/>
          <a:p>
            <a:r>
              <a:rPr lang="en-US" sz="1600" dirty="0">
                <a:solidFill>
                  <a:srgbClr val="E0E0DE"/>
                </a:solidFill>
                <a:latin typeface="Arial" panose="020B0604020202020204" pitchFamily="34" charset="0"/>
              </a:rPr>
              <a:t>3%</a:t>
            </a:r>
          </a:p>
        </p:txBody>
      </p:sp>
    </p:spTree>
    <p:extLst>
      <p:ext uri="{BB962C8B-B14F-4D97-AF65-F5344CB8AC3E}">
        <p14:creationId xmlns:p14="http://schemas.microsoft.com/office/powerpoint/2010/main" val="108456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AB75CB-939F-1C4B-A58E-DFB0C46A45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93303" y="715018"/>
            <a:ext cx="6321287" cy="707886"/>
          </a:xfrm>
          <a:prstGeom prst="rect">
            <a:avLst/>
          </a:prstGeom>
          <a:noFill/>
        </p:spPr>
        <p:txBody>
          <a:bodyPr wrap="square" rtlCol="0">
            <a:spAutoFit/>
          </a:bodyPr>
          <a:lstStyle/>
          <a:p>
            <a:r>
              <a:rPr lang="en-US" sz="4000">
                <a:solidFill>
                  <a:srgbClr val="011E44"/>
                </a:solidFill>
                <a:latin typeface="Arial" panose="020B0604020202020204" pitchFamily="34" charset="0"/>
              </a:rPr>
              <a:t>PORT COMMISSION</a:t>
            </a:r>
          </a:p>
        </p:txBody>
      </p:sp>
      <p:sp>
        <p:nvSpPr>
          <p:cNvPr id="5" name="TextBox 4">
            <a:extLst>
              <a:ext uri="{FF2B5EF4-FFF2-40B4-BE49-F238E27FC236}">
                <a16:creationId xmlns:a16="http://schemas.microsoft.com/office/drawing/2014/main" id="{548CF894-8A9C-144F-AA3D-D331AD21B264}"/>
              </a:ext>
            </a:extLst>
          </p:cNvPr>
          <p:cNvSpPr txBox="1"/>
          <p:nvPr/>
        </p:nvSpPr>
        <p:spPr>
          <a:xfrm>
            <a:off x="1065798" y="5724939"/>
            <a:ext cx="3667539" cy="584775"/>
          </a:xfrm>
          <a:prstGeom prst="rect">
            <a:avLst/>
          </a:prstGeom>
          <a:noFill/>
        </p:spPr>
        <p:txBody>
          <a:bodyPr wrap="square" rtlCol="0">
            <a:spAutoFit/>
          </a:bodyPr>
          <a:lstStyle/>
          <a:p>
            <a:r>
              <a:rPr lang="en-US" b="1">
                <a:solidFill>
                  <a:srgbClr val="011E44"/>
                </a:solidFill>
                <a:latin typeface="Arial Black" panose="020B0604020202020204" pitchFamily="34" charset="0"/>
              </a:rPr>
              <a:t>Ric Campo</a:t>
            </a:r>
          </a:p>
          <a:p>
            <a:r>
              <a:rPr lang="en-US" sz="1400">
                <a:solidFill>
                  <a:srgbClr val="011E44"/>
                </a:solidFill>
                <a:latin typeface="Arial" panose="020B0604020202020204" pitchFamily="34" charset="0"/>
              </a:rPr>
              <a:t>Chairman of the Port Commission</a:t>
            </a:r>
          </a:p>
        </p:txBody>
      </p:sp>
      <p:sp>
        <p:nvSpPr>
          <p:cNvPr id="7" name="TextBox 6">
            <a:extLst>
              <a:ext uri="{FF2B5EF4-FFF2-40B4-BE49-F238E27FC236}">
                <a16:creationId xmlns:a16="http://schemas.microsoft.com/office/drawing/2014/main" id="{177FAF22-BBA7-B643-AB05-6BDA9E38039B}"/>
              </a:ext>
            </a:extLst>
          </p:cNvPr>
          <p:cNvSpPr txBox="1"/>
          <p:nvPr/>
        </p:nvSpPr>
        <p:spPr>
          <a:xfrm>
            <a:off x="5942832" y="3411280"/>
            <a:ext cx="1696278" cy="369332"/>
          </a:xfrm>
          <a:prstGeom prst="rect">
            <a:avLst/>
          </a:prstGeom>
          <a:noFill/>
        </p:spPr>
        <p:txBody>
          <a:bodyPr wrap="square" rtlCol="0">
            <a:spAutoFit/>
          </a:bodyPr>
          <a:lstStyle/>
          <a:p>
            <a:r>
              <a:rPr lang="en-US" sz="1000" b="1">
                <a:solidFill>
                  <a:srgbClr val="011E44"/>
                </a:solidFill>
                <a:latin typeface="Arial Black" panose="020B0604020202020204" pitchFamily="34" charset="0"/>
              </a:rPr>
              <a:t>Dean E. </a:t>
            </a:r>
            <a:r>
              <a:rPr lang="en-US" sz="1000" b="1" err="1">
                <a:solidFill>
                  <a:srgbClr val="011E44"/>
                </a:solidFill>
                <a:latin typeface="Arial Black" panose="020B0604020202020204" pitchFamily="34" charset="0"/>
              </a:rPr>
              <a:t>Corgey</a:t>
            </a:r>
            <a:endParaRPr lang="en-US" sz="1000" b="1">
              <a:solidFill>
                <a:srgbClr val="011E44"/>
              </a:solidFill>
              <a:latin typeface="Arial Black" panose="020B0604020202020204" pitchFamily="34" charset="0"/>
            </a:endParaRPr>
          </a:p>
          <a:p>
            <a:r>
              <a:rPr lang="en-US" sz="800">
                <a:solidFill>
                  <a:srgbClr val="011E44"/>
                </a:solidFill>
                <a:latin typeface="Arial" panose="020B0604020202020204" pitchFamily="34" charset="0"/>
              </a:rPr>
              <a:t>Commissioner</a:t>
            </a:r>
          </a:p>
        </p:txBody>
      </p:sp>
      <p:sp>
        <p:nvSpPr>
          <p:cNvPr id="8" name="TextBox 7">
            <a:extLst>
              <a:ext uri="{FF2B5EF4-FFF2-40B4-BE49-F238E27FC236}">
                <a16:creationId xmlns:a16="http://schemas.microsoft.com/office/drawing/2014/main" id="{D7E7D59C-38B0-E242-9C9B-CC419ADB535A}"/>
              </a:ext>
            </a:extLst>
          </p:cNvPr>
          <p:cNvSpPr txBox="1"/>
          <p:nvPr/>
        </p:nvSpPr>
        <p:spPr>
          <a:xfrm>
            <a:off x="7967330" y="3411280"/>
            <a:ext cx="1696278" cy="369332"/>
          </a:xfrm>
          <a:prstGeom prst="rect">
            <a:avLst/>
          </a:prstGeom>
          <a:noFill/>
        </p:spPr>
        <p:txBody>
          <a:bodyPr wrap="square" rtlCol="0">
            <a:spAutoFit/>
          </a:bodyPr>
          <a:lstStyle/>
          <a:p>
            <a:r>
              <a:rPr lang="en-US" sz="1000" b="1">
                <a:solidFill>
                  <a:srgbClr val="011E44"/>
                </a:solidFill>
                <a:latin typeface="Arial Black" panose="020B0604020202020204" pitchFamily="34" charset="0"/>
              </a:rPr>
              <a:t>Clyde Fitzgerald</a:t>
            </a:r>
          </a:p>
          <a:p>
            <a:r>
              <a:rPr lang="en-US" sz="800">
                <a:solidFill>
                  <a:srgbClr val="011E44"/>
                </a:solidFill>
                <a:latin typeface="Arial" panose="020B0604020202020204" pitchFamily="34" charset="0"/>
              </a:rPr>
              <a:t>Commissioner</a:t>
            </a:r>
          </a:p>
        </p:txBody>
      </p:sp>
      <p:sp>
        <p:nvSpPr>
          <p:cNvPr id="9" name="TextBox 8">
            <a:extLst>
              <a:ext uri="{FF2B5EF4-FFF2-40B4-BE49-F238E27FC236}">
                <a16:creationId xmlns:a16="http://schemas.microsoft.com/office/drawing/2014/main" id="{C40BD6ED-EED6-8843-B42A-5738465B6CD2}"/>
              </a:ext>
            </a:extLst>
          </p:cNvPr>
          <p:cNvSpPr txBox="1"/>
          <p:nvPr/>
        </p:nvSpPr>
        <p:spPr>
          <a:xfrm>
            <a:off x="9991827" y="3411280"/>
            <a:ext cx="1831577" cy="369332"/>
          </a:xfrm>
          <a:prstGeom prst="rect">
            <a:avLst/>
          </a:prstGeom>
          <a:noFill/>
        </p:spPr>
        <p:txBody>
          <a:bodyPr wrap="square" rtlCol="0">
            <a:spAutoFit/>
          </a:bodyPr>
          <a:lstStyle/>
          <a:p>
            <a:r>
              <a:rPr lang="en-US" sz="1000" b="1">
                <a:solidFill>
                  <a:srgbClr val="011E44"/>
                </a:solidFill>
                <a:latin typeface="Arial Black" panose="020B0604020202020204" pitchFamily="34" charset="0"/>
              </a:rPr>
              <a:t>Stephen H. </a:t>
            </a:r>
            <a:r>
              <a:rPr lang="en-US" sz="1000" b="1" err="1">
                <a:solidFill>
                  <a:srgbClr val="011E44"/>
                </a:solidFill>
                <a:latin typeface="Arial Black" panose="020B0604020202020204" pitchFamily="34" charset="0"/>
              </a:rPr>
              <a:t>DonCarlos</a:t>
            </a:r>
            <a:endParaRPr lang="en-US" sz="1000" b="1">
              <a:solidFill>
                <a:srgbClr val="011E44"/>
              </a:solidFill>
              <a:latin typeface="Arial Black" panose="020B0604020202020204" pitchFamily="34" charset="0"/>
            </a:endParaRPr>
          </a:p>
          <a:p>
            <a:r>
              <a:rPr lang="en-US" sz="800">
                <a:solidFill>
                  <a:srgbClr val="011E44"/>
                </a:solidFill>
                <a:latin typeface="Arial" panose="020B0604020202020204" pitchFamily="34" charset="0"/>
              </a:rPr>
              <a:t>Commissioner</a:t>
            </a:r>
          </a:p>
        </p:txBody>
      </p:sp>
      <p:sp>
        <p:nvSpPr>
          <p:cNvPr id="11" name="TextBox 10">
            <a:extLst>
              <a:ext uri="{FF2B5EF4-FFF2-40B4-BE49-F238E27FC236}">
                <a16:creationId xmlns:a16="http://schemas.microsoft.com/office/drawing/2014/main" id="{ED2D8D5D-3830-EC49-BDCB-98BA84158690}"/>
              </a:ext>
            </a:extLst>
          </p:cNvPr>
          <p:cNvSpPr txBox="1"/>
          <p:nvPr/>
        </p:nvSpPr>
        <p:spPr>
          <a:xfrm>
            <a:off x="5942832" y="5661838"/>
            <a:ext cx="2024498" cy="369332"/>
          </a:xfrm>
          <a:prstGeom prst="rect">
            <a:avLst/>
          </a:prstGeom>
          <a:noFill/>
        </p:spPr>
        <p:txBody>
          <a:bodyPr wrap="square" rtlCol="0">
            <a:spAutoFit/>
          </a:bodyPr>
          <a:lstStyle/>
          <a:p>
            <a:r>
              <a:rPr lang="en-US" sz="1000" b="1" dirty="0">
                <a:solidFill>
                  <a:srgbClr val="011E44"/>
                </a:solidFill>
                <a:latin typeface="Arial Black" panose="020B0604020202020204" pitchFamily="34" charset="0"/>
              </a:rPr>
              <a:t>Wendy Montoya </a:t>
            </a:r>
            <a:r>
              <a:rPr lang="en-US" sz="1000" b="1" dirty="0" err="1">
                <a:solidFill>
                  <a:srgbClr val="011E44"/>
                </a:solidFill>
                <a:latin typeface="Arial Black" panose="020B0604020202020204" pitchFamily="34" charset="0"/>
              </a:rPr>
              <a:t>Cloonan</a:t>
            </a:r>
            <a:endParaRPr lang="en-US" sz="1000" b="1" dirty="0">
              <a:solidFill>
                <a:srgbClr val="011E44"/>
              </a:solidFill>
              <a:latin typeface="Arial Black" panose="020B0604020202020204" pitchFamily="34" charset="0"/>
            </a:endParaRPr>
          </a:p>
          <a:p>
            <a:r>
              <a:rPr lang="en-US" sz="800" dirty="0">
                <a:solidFill>
                  <a:srgbClr val="011E44"/>
                </a:solidFill>
                <a:latin typeface="Arial" panose="020B0604020202020204" pitchFamily="34" charset="0"/>
              </a:rPr>
              <a:t>Commissioner</a:t>
            </a:r>
          </a:p>
        </p:txBody>
      </p:sp>
      <p:sp>
        <p:nvSpPr>
          <p:cNvPr id="12" name="TextBox 11">
            <a:extLst>
              <a:ext uri="{FF2B5EF4-FFF2-40B4-BE49-F238E27FC236}">
                <a16:creationId xmlns:a16="http://schemas.microsoft.com/office/drawing/2014/main" id="{D4154990-A27D-8B41-8190-359859F891ED}"/>
              </a:ext>
            </a:extLst>
          </p:cNvPr>
          <p:cNvSpPr txBox="1"/>
          <p:nvPr/>
        </p:nvSpPr>
        <p:spPr>
          <a:xfrm>
            <a:off x="9991828" y="5661838"/>
            <a:ext cx="1696278" cy="369332"/>
          </a:xfrm>
          <a:prstGeom prst="rect">
            <a:avLst/>
          </a:prstGeom>
          <a:noFill/>
        </p:spPr>
        <p:txBody>
          <a:bodyPr wrap="square" rtlCol="0">
            <a:spAutoFit/>
          </a:bodyPr>
          <a:lstStyle/>
          <a:p>
            <a:r>
              <a:rPr lang="en-US" sz="1000" b="1" dirty="0">
                <a:solidFill>
                  <a:srgbClr val="011E44"/>
                </a:solidFill>
                <a:latin typeface="Arial Black" panose="020B0604020202020204" pitchFamily="34" charset="0"/>
              </a:rPr>
              <a:t>Thomas Jones, Jr.</a:t>
            </a:r>
          </a:p>
          <a:p>
            <a:r>
              <a:rPr lang="en-US" sz="800" dirty="0">
                <a:solidFill>
                  <a:srgbClr val="011E44"/>
                </a:solidFill>
                <a:latin typeface="Arial" panose="020B0604020202020204" pitchFamily="34" charset="0"/>
              </a:rPr>
              <a:t>Commissioner</a:t>
            </a:r>
          </a:p>
        </p:txBody>
      </p:sp>
      <p:sp>
        <p:nvSpPr>
          <p:cNvPr id="2" name="TextBox 1">
            <a:extLst>
              <a:ext uri="{FF2B5EF4-FFF2-40B4-BE49-F238E27FC236}">
                <a16:creationId xmlns:a16="http://schemas.microsoft.com/office/drawing/2014/main" id="{4AE1B9CB-EDFC-846D-9D66-D529284F21DA}"/>
              </a:ext>
            </a:extLst>
          </p:cNvPr>
          <p:cNvSpPr txBox="1"/>
          <p:nvPr/>
        </p:nvSpPr>
        <p:spPr>
          <a:xfrm>
            <a:off x="7967330" y="5661838"/>
            <a:ext cx="1624726" cy="369332"/>
          </a:xfrm>
          <a:prstGeom prst="rect">
            <a:avLst/>
          </a:prstGeom>
          <a:noFill/>
        </p:spPr>
        <p:txBody>
          <a:bodyPr wrap="square" rtlCol="0">
            <a:spAutoFit/>
          </a:bodyPr>
          <a:lstStyle/>
          <a:p>
            <a:r>
              <a:rPr lang="en-US" sz="1000" b="1" dirty="0">
                <a:solidFill>
                  <a:srgbClr val="011E44"/>
                </a:solidFill>
                <a:latin typeface="Arial Black" panose="020B0604020202020204" pitchFamily="34" charset="0"/>
              </a:rPr>
              <a:t>Alan Robb</a:t>
            </a:r>
          </a:p>
          <a:p>
            <a:r>
              <a:rPr lang="en-US" sz="800" dirty="0">
                <a:solidFill>
                  <a:srgbClr val="011E44"/>
                </a:solidFill>
                <a:latin typeface="Arial" panose="020B0604020202020204" pitchFamily="34" charset="0"/>
              </a:rPr>
              <a:t>Commissioner</a:t>
            </a:r>
          </a:p>
        </p:txBody>
      </p:sp>
    </p:spTree>
    <p:extLst>
      <p:ext uri="{BB962C8B-B14F-4D97-AF65-F5344CB8AC3E}">
        <p14:creationId xmlns:p14="http://schemas.microsoft.com/office/powerpoint/2010/main" val="58833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E70E1F-A3FB-C44E-AFF0-3E28D04253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2DB934F-0A98-1343-875A-DBD741F852F3}"/>
              </a:ext>
            </a:extLst>
          </p:cNvPr>
          <p:cNvSpPr txBox="1"/>
          <p:nvPr/>
        </p:nvSpPr>
        <p:spPr>
          <a:xfrm>
            <a:off x="1093304" y="715018"/>
            <a:ext cx="4035287" cy="5386090"/>
          </a:xfrm>
          <a:prstGeom prst="rect">
            <a:avLst/>
          </a:prstGeom>
          <a:noFill/>
        </p:spPr>
        <p:txBody>
          <a:bodyPr wrap="square" rtlCol="0">
            <a:spAutoFit/>
          </a:bodyPr>
          <a:lstStyle/>
          <a:p>
            <a:r>
              <a:rPr lang="en-US" sz="4000" dirty="0">
                <a:solidFill>
                  <a:srgbClr val="011E44"/>
                </a:solidFill>
                <a:latin typeface="Arial" panose="020B0604020202020204" pitchFamily="34" charset="0"/>
              </a:rPr>
              <a:t>WHO WE ARE</a:t>
            </a:r>
          </a:p>
          <a:p>
            <a:endParaRPr lang="en-US" sz="4000" spc="2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We manage eight public terminals — including two container facilities we operate and six others for which we’re the landlord​</a:t>
            </a:r>
            <a:br>
              <a:rPr lang="en-US" sz="1600" dirty="0">
                <a:solidFill>
                  <a:srgbClr val="011E44"/>
                </a:solidFill>
                <a:latin typeface="Arial" panose="020B0604020202020204" pitchFamily="34" charset="0"/>
              </a:rPr>
            </a:br>
            <a:endParaRPr lang="en-US" sz="16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As the advocate and a strategic leader of the Houston Ship Channel, we support the more than 200 facilities and the neighboring communities along it by working with the federal government​</a:t>
            </a:r>
            <a:br>
              <a:rPr lang="en-US" sz="1600" dirty="0">
                <a:solidFill>
                  <a:srgbClr val="011E44"/>
                </a:solidFill>
                <a:latin typeface="Arial" panose="020B0604020202020204" pitchFamily="34" charset="0"/>
              </a:rPr>
            </a:br>
            <a:endParaRPr lang="en-US" sz="1600" dirty="0">
              <a:solidFill>
                <a:srgbClr val="011E44"/>
              </a:solidFill>
              <a:latin typeface="Arial" panose="020B0604020202020204" pitchFamily="34" charset="0"/>
            </a:endParaRPr>
          </a:p>
          <a:p>
            <a:r>
              <a:rPr lang="en-US" sz="1600" dirty="0">
                <a:solidFill>
                  <a:srgbClr val="011E44"/>
                </a:solidFill>
                <a:latin typeface="Arial" panose="020B0604020202020204" pitchFamily="34" charset="0"/>
              </a:rPr>
              <a:t>We facilitate vital commerce through the port that helps keep the local and state economy moving </a:t>
            </a:r>
          </a:p>
          <a:p>
            <a:endParaRPr lang="en-US" sz="4000" spc="200" dirty="0">
              <a:solidFill>
                <a:srgbClr val="011E44"/>
              </a:solidFill>
              <a:latin typeface="Arial" panose="020B0604020202020204" pitchFamily="34" charset="0"/>
            </a:endParaRPr>
          </a:p>
        </p:txBody>
      </p:sp>
    </p:spTree>
    <p:extLst>
      <p:ext uri="{BB962C8B-B14F-4D97-AF65-F5344CB8AC3E}">
        <p14:creationId xmlns:p14="http://schemas.microsoft.com/office/powerpoint/2010/main" val="1627346560"/>
      </p:ext>
    </p:extLst>
  </p:cSld>
  <p:clrMapOvr>
    <a:masterClrMapping/>
  </p:clrMapOvr>
</p:sld>
</file>

<file path=ppt/theme/theme1.xml><?xml version="1.0" encoding="utf-8"?>
<a:theme xmlns:a="http://schemas.openxmlformats.org/drawingml/2006/main" name="Office Theme">
  <a:themeElements>
    <a:clrScheme name="Port Houston 2022">
      <a:dk1>
        <a:srgbClr val="000000"/>
      </a:dk1>
      <a:lt1>
        <a:srgbClr val="FFFFFF"/>
      </a:lt1>
      <a:dk2>
        <a:srgbClr val="031E45"/>
      </a:dk2>
      <a:lt2>
        <a:srgbClr val="E0E1DE"/>
      </a:lt2>
      <a:accent1>
        <a:srgbClr val="C2862E"/>
      </a:accent1>
      <a:accent2>
        <a:srgbClr val="0180AE"/>
      </a:accent2>
      <a:accent3>
        <a:srgbClr val="002F70"/>
      </a:accent3>
      <a:accent4>
        <a:srgbClr val="E0E1DE"/>
      </a:accent4>
      <a:accent5>
        <a:srgbClr val="AC9A83"/>
      </a:accent5>
      <a:accent6>
        <a:srgbClr val="5F6667"/>
      </a:accent6>
      <a:hlink>
        <a:srgbClr val="C2862E"/>
      </a:hlink>
      <a:folHlink>
        <a:srgbClr val="604317"/>
      </a:folHlink>
    </a:clrScheme>
    <a:fontScheme name="HelveticaNeueLT Std">
      <a:majorFont>
        <a:latin typeface="HelveticaNeueLT Std Thin"/>
        <a:ea typeface=""/>
        <a:cs typeface=""/>
      </a:majorFont>
      <a:minorFont>
        <a:latin typeface="HelveticaNeueLT Std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PortHouston_basic" id="{4BD95C97-B799-4522-971F-AE2A0BD53786}" vid="{D12C13FD-8561-43BA-BF6E-9D65AA25797E}"/>
    </a:ext>
  </a:extLst>
</a:theme>
</file>

<file path=ppt/theme/theme2.xml><?xml version="1.0" encoding="utf-8"?>
<a:theme xmlns:a="http://schemas.openxmlformats.org/drawingml/2006/main" name="2_Office Theme">
  <a:themeElements>
    <a:clrScheme name="Port Houston 2022">
      <a:dk1>
        <a:srgbClr val="000000"/>
      </a:dk1>
      <a:lt1>
        <a:srgbClr val="FFFFFF"/>
      </a:lt1>
      <a:dk2>
        <a:srgbClr val="031E45"/>
      </a:dk2>
      <a:lt2>
        <a:srgbClr val="E0E1DE"/>
      </a:lt2>
      <a:accent1>
        <a:srgbClr val="C2862E"/>
      </a:accent1>
      <a:accent2>
        <a:srgbClr val="0180AE"/>
      </a:accent2>
      <a:accent3>
        <a:srgbClr val="002F70"/>
      </a:accent3>
      <a:accent4>
        <a:srgbClr val="E0E1DE"/>
      </a:accent4>
      <a:accent5>
        <a:srgbClr val="AC9A83"/>
      </a:accent5>
      <a:accent6>
        <a:srgbClr val="5F6667"/>
      </a:accent6>
      <a:hlink>
        <a:srgbClr val="C2862E"/>
      </a:hlink>
      <a:folHlink>
        <a:srgbClr val="604317"/>
      </a:folHlink>
    </a:clrScheme>
    <a:fontScheme name="HelveticaNeueLT Std">
      <a:majorFont>
        <a:latin typeface="HelveticaNeueLT Std Thin"/>
        <a:ea typeface=""/>
        <a:cs typeface=""/>
      </a:majorFont>
      <a:minorFont>
        <a:latin typeface="HelveticaNeueLT Std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PortHouston_basic" id="{4BD95C97-B799-4522-971F-AE2A0BD53786}" vid="{D12C13FD-8561-43BA-BF6E-9D65AA25797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8CB17EF477FF448AFE0DB3DE6B7842" ma:contentTypeVersion="50" ma:contentTypeDescription="Create a new document." ma:contentTypeScope="" ma:versionID="6e8c82cc5ef8aa9b37a7ba1212a42972">
  <xsd:schema xmlns:xsd="http://www.w3.org/2001/XMLSchema" xmlns:xs="http://www.w3.org/2001/XMLSchema" xmlns:p="http://schemas.microsoft.com/office/2006/metadata/properties" xmlns:ns2="423d7141-6705-4f78-90b9-c1f1f88b1c9e" xmlns:ns3="5a38523d-30f8-4c70-9d3c-d031d529a5c7" targetNamespace="http://schemas.microsoft.com/office/2006/metadata/properties" ma:root="true" ma:fieldsID="d5556d0e0f8c7ab9dbe235a06da9e177" ns2:_="" ns3:_="">
    <xsd:import namespace="423d7141-6705-4f78-90b9-c1f1f88b1c9e"/>
    <xsd:import namespace="5a38523d-30f8-4c70-9d3c-d031d529a5c7"/>
    <xsd:element name="properties">
      <xsd:complexType>
        <xsd:sequence>
          <xsd:element name="documentManagement">
            <xsd:complexType>
              <xsd:all>
                <xsd:element ref="ns2:PublishingStartDate" minOccurs="0"/>
                <xsd:element ref="ns2:PublishingExpirationDate" minOccurs="0"/>
                <xsd:element ref="ns3:TaxCatchAll" minOccurs="0"/>
                <xsd:element ref="ns2:Page"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3d7141-6705-4f78-90b9-c1f1f88b1c9e"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format="DateTime" ma:internalName="PublishingStartDate" ma:readOnly="false">
      <xsd:simpleType>
        <xsd:restriction base="dms:Unknown"/>
      </xsd:simpleType>
    </xsd:element>
    <xsd:element name="PublishingExpirationDate" ma:index="9" nillable="true" ma:displayName="Scheduling End Date" ma:description="" ma:format="DateTime" ma:internalName="PublishingExpirationDate" ma:readOnly="false">
      <xsd:simpleType>
        <xsd:restriction base="dms:Unknown"/>
      </xsd:simpleType>
    </xsd:element>
    <xsd:element name="Page" ma:index="11" nillable="true" ma:displayName="Page" ma:format="Dropdown" ma:internalName="Page">
      <xsd:simpleType>
        <xsd:restriction base="dms:Choice">
          <xsd:enumeration value="Appreciate a Coworker"/>
          <xsd:enumeration value="Branding"/>
          <xsd:enumeration value="DEI"/>
          <xsd:enumeration value="Employee Directory"/>
          <xsd:enumeration value="Mission &amp; Vision"/>
          <xsd:enumeration value="Org Chart"/>
          <xsd:enumeration value="Port Commission"/>
          <xsd:enumeration value="Port Houston Plans"/>
          <xsd:enumeration value="Sustainability"/>
          <xsd:enumeration value="Value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38523d-30f8-4c70-9d3c-d031d529a5c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5184a3-fd74-471d-898c-5fa93a97e0ff}" ma:internalName="TaxCatchAll" ma:showField="CatchAllData" ma:web="5a38523d-30f8-4c70-9d3c-d031d529a5c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423d7141-6705-4f78-90b9-c1f1f88b1c9e" xsi:nil="true"/>
    <PublishingStartDate xmlns="423d7141-6705-4f78-90b9-c1f1f88b1c9e" xsi:nil="true"/>
    <TaxCatchAll xmlns="5a38523d-30f8-4c70-9d3c-d031d529a5c7">
      <Value>1</Value>
    </TaxCatchAll>
    <Page xmlns="423d7141-6705-4f78-90b9-c1f1f88b1c9e">Branding</Page>
    <SharedWithUsers xmlns="5a38523d-30f8-4c70-9d3c-d031d529a5c7">
      <UserInfo>
        <DisplayName>Sergio Ojeda</DisplayName>
        <AccountId>863</AccountId>
        <AccountType/>
      </UserInfo>
    </SharedWithUsers>
  </documentManagement>
</p:properties>
</file>

<file path=customXml/itemProps1.xml><?xml version="1.0" encoding="utf-8"?>
<ds:datastoreItem xmlns:ds="http://schemas.openxmlformats.org/officeDocument/2006/customXml" ds:itemID="{58CCCBD3-D98E-4067-8576-53CD599E64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3d7141-6705-4f78-90b9-c1f1f88b1c9e"/>
    <ds:schemaRef ds:uri="5a38523d-30f8-4c70-9d3c-d031d529a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A045C9-8C1D-4EB4-8F11-1D732A58F7E9}">
  <ds:schemaRefs>
    <ds:schemaRef ds:uri="http://schemas.microsoft.com/sharepoint/v3/contenttype/forms"/>
  </ds:schemaRefs>
</ds:datastoreItem>
</file>

<file path=customXml/itemProps3.xml><?xml version="1.0" encoding="utf-8"?>
<ds:datastoreItem xmlns:ds="http://schemas.openxmlformats.org/officeDocument/2006/customXml" ds:itemID="{ECE447A2-1C61-42A9-96F5-98B2CCF2FA86}">
  <ds:schemaRefs>
    <ds:schemaRef ds:uri="423d7141-6705-4f78-90b9-c1f1f88b1c9e"/>
    <ds:schemaRef ds:uri="5a38523d-30f8-4c70-9d3c-d031d529a5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2229</TotalTime>
  <Words>2030</Words>
  <Application>Microsoft Office PowerPoint</Application>
  <PresentationFormat>Widescreen</PresentationFormat>
  <Paragraphs>370</Paragraphs>
  <Slides>19</Slides>
  <Notes>17</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Black</vt:lpstr>
      <vt:lpstr>Calibri</vt:lpstr>
      <vt:lpstr>HelveticaNeueLT Std Blk</vt:lpstr>
      <vt:lpstr>HelveticaNeueLT Std Lt</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EQUITY DIVISION S/MWBE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Farias</dc:creator>
  <cp:lastModifiedBy>Pedro Garcia</cp:lastModifiedBy>
  <cp:revision>151</cp:revision>
  <dcterms:created xsi:type="dcterms:W3CDTF">2022-03-25T15:18:49Z</dcterms:created>
  <dcterms:modified xsi:type="dcterms:W3CDTF">2024-06-11T21:41:43Z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0x0101003E8CB17EF477FF448AFE0DB3DE6B7842</vt:lpwstr>
  </property>
  <property fmtid="{D5CDD505-2E9C-101B-9397-08002B2CF9AE}" pid="3" name="_dlc_DocIdItemGuid">
    <vt:lpwstr>db06f978-b9f9-41af-86a3-1c7f18360f8e</vt:lpwstr>
  </property>
  <property fmtid="{D5CDD505-2E9C-101B-9397-08002B2CF9AE}" pid="4" name="URL">
    <vt:lpwstr/>
  </property>
  <property fmtid="{D5CDD505-2E9C-101B-9397-08002B2CF9AE}" pid="5" name="xd_ProgID">
    <vt:lpwstr/>
  </property>
  <property fmtid="{D5CDD505-2E9C-101B-9397-08002B2CF9AE}" pid="6" name="_dlc_DocId">
    <vt:lpwstr>UZQ2CS6TV2V3-1019588772-184</vt:lpwstr>
  </property>
  <property fmtid="{D5CDD505-2E9C-101B-9397-08002B2CF9AE}" pid="7" name="dcfba812ef2146e1a9d20cba8c80d2e2">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Site - Location">
    <vt:lpwstr>1;#ALL|427a0131-1e2f-48e8-8e86-745830de1290</vt:lpwstr>
  </property>
  <property fmtid="{D5CDD505-2E9C-101B-9397-08002B2CF9AE}" pid="12" name="TriggerFlowInfo">
    <vt:lpwstr/>
  </property>
  <property fmtid="{D5CDD505-2E9C-101B-9397-08002B2CF9AE}" pid="13" name="_dlc_DocIdUrl">
    <vt:lpwstr>https://porthouston.sharepoint.com/sites/MktgBrandExtComms/_layouts/15/DocIdRedir.aspx?ID=UZQ2CS6TV2V3-1019588772-184, UZQ2CS6TV2V3-1019588772-184</vt:lpwstr>
  </property>
  <property fmtid="{D5CDD505-2E9C-101B-9397-08002B2CF9AE}" pid="14" name="xd_Signature">
    <vt:lpwstr/>
  </property>
  <property fmtid="{D5CDD505-2E9C-101B-9397-08002B2CF9AE}" pid="15" name="Department_x0020_Code">
    <vt:lpwstr/>
  </property>
  <property fmtid="{D5CDD505-2E9C-101B-9397-08002B2CF9AE}" pid="16" name="SharedWithUsers">
    <vt:lpwstr>120;#Richard Byrnes</vt:lpwstr>
  </property>
  <property fmtid="{D5CDD505-2E9C-101B-9397-08002B2CF9AE}" pid="17" name="Include on template page">
    <vt:lpwstr>Yes</vt:lpwstr>
  </property>
  <property fmtid="{D5CDD505-2E9C-101B-9397-08002B2CF9AE}" pid="18" name="gdc307c90c7047d88680706f73eb7077">
    <vt:lpwstr>ALL|427a0131-1e2f-48e8-8e86-745830de1290</vt:lpwstr>
  </property>
  <property fmtid="{D5CDD505-2E9C-101B-9397-08002B2CF9AE}" pid="19" name="Department Code">
    <vt:lpwstr/>
  </property>
</Properties>
</file>