
<file path=[Content_Types].xml><?xml version="1.0" encoding="utf-8"?>
<Types xmlns="http://schemas.openxmlformats.org/package/2006/content-types">
  <Default Extension="jpeg" ContentType="image/jpeg"/>
  <Default Extension="rels" ContentType="application/vnd.openxmlformats-package.relationships+xml"/>
  <Default Extension="ti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447" r:id="rId3"/>
    <p:sldId id="451" r:id="rId4"/>
    <p:sldId id="461" r:id="rId5"/>
    <p:sldId id="452" r:id="rId6"/>
    <p:sldId id="462" r:id="rId7"/>
    <p:sldId id="453" r:id="rId8"/>
    <p:sldId id="454" r:id="rId9"/>
    <p:sldId id="455" r:id="rId10"/>
    <p:sldId id="463" r:id="rId11"/>
    <p:sldId id="464" r:id="rId12"/>
    <p:sldId id="465" r:id="rId13"/>
    <p:sldId id="459" r:id="rId14"/>
    <p:sldId id="466" r:id="rId15"/>
    <p:sldId id="468" r:id="rId16"/>
    <p:sldId id="458" r:id="rId17"/>
    <p:sldId id="467" r:id="rId18"/>
    <p:sldId id="460" r:id="rId19"/>
    <p:sldId id="45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912B37-DE4B-4FD0-B462-657283D9B777}" type="datetimeFigureOut">
              <a:rPr lang="en-US" smtClean="0"/>
              <a:t>11/24/2020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F30285-9660-4587-A6A8-D84DEA951F21}" type="slidenum">
              <a:rPr lang="en-US" smtClean="0"/>
              <a:t>‹#›</a:t>
            </a:fld>
            <a:endParaRPr lang="en-US"/>
          </a:p>
        </p:txBody>
      </p:sp>
    </p:spTree>
    <p:extLst>
      <p:ext uri="{BB962C8B-B14F-4D97-AF65-F5344CB8AC3E}">
        <p14:creationId xmlns:p14="http://schemas.microsoft.com/office/powerpoint/2010/main" val="3252292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19CEF-64FF-446E-A377-F047837736F1}" type="slidenum">
              <a:rPr lang="en-US" smtClean="0"/>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757789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8448" indent="-287865" eaLnBrk="0" hangingPunct="0">
              <a:defRPr>
                <a:solidFill>
                  <a:schemeClr val="tx1"/>
                </a:solidFill>
                <a:latin typeface="Arial" charset="0"/>
              </a:defRPr>
            </a:lvl2pPr>
            <a:lvl3pPr marL="1151458" indent="-230292" eaLnBrk="0" hangingPunct="0">
              <a:defRPr>
                <a:solidFill>
                  <a:schemeClr val="tx1"/>
                </a:solidFill>
                <a:latin typeface="Arial" charset="0"/>
              </a:defRPr>
            </a:lvl3pPr>
            <a:lvl4pPr marL="1612041" indent="-230292" eaLnBrk="0" hangingPunct="0">
              <a:defRPr>
                <a:solidFill>
                  <a:schemeClr val="tx1"/>
                </a:solidFill>
                <a:latin typeface="Arial" charset="0"/>
              </a:defRPr>
            </a:lvl4pPr>
            <a:lvl5pPr marL="2072625" indent="-230292" eaLnBrk="0" hangingPunct="0">
              <a:defRPr>
                <a:solidFill>
                  <a:schemeClr val="tx1"/>
                </a:solidFill>
                <a:latin typeface="Arial" charset="0"/>
              </a:defRPr>
            </a:lvl5pPr>
            <a:lvl6pPr marL="2533208" indent="-230292" eaLnBrk="0" fontAlgn="base" hangingPunct="0">
              <a:spcBef>
                <a:spcPct val="0"/>
              </a:spcBef>
              <a:spcAft>
                <a:spcPct val="0"/>
              </a:spcAft>
              <a:defRPr>
                <a:solidFill>
                  <a:schemeClr val="tx1"/>
                </a:solidFill>
                <a:latin typeface="Arial" charset="0"/>
              </a:defRPr>
            </a:lvl6pPr>
            <a:lvl7pPr marL="2993791" indent="-230292" eaLnBrk="0" fontAlgn="base" hangingPunct="0">
              <a:spcBef>
                <a:spcPct val="0"/>
              </a:spcBef>
              <a:spcAft>
                <a:spcPct val="0"/>
              </a:spcAft>
              <a:defRPr>
                <a:solidFill>
                  <a:schemeClr val="tx1"/>
                </a:solidFill>
                <a:latin typeface="Arial" charset="0"/>
              </a:defRPr>
            </a:lvl7pPr>
            <a:lvl8pPr marL="3454375" indent="-230292" eaLnBrk="0" fontAlgn="base" hangingPunct="0">
              <a:spcBef>
                <a:spcPct val="0"/>
              </a:spcBef>
              <a:spcAft>
                <a:spcPct val="0"/>
              </a:spcAft>
              <a:defRPr>
                <a:solidFill>
                  <a:schemeClr val="tx1"/>
                </a:solidFill>
                <a:latin typeface="Arial" charset="0"/>
              </a:defRPr>
            </a:lvl8pPr>
            <a:lvl9pPr marL="3914958" indent="-230292" eaLnBrk="0" fontAlgn="base" hangingPunct="0">
              <a:spcBef>
                <a:spcPct val="0"/>
              </a:spcBef>
              <a:spcAft>
                <a:spcPct val="0"/>
              </a:spcAft>
              <a:defRPr>
                <a:solidFill>
                  <a:schemeClr val="tx1"/>
                </a:solidFill>
                <a:latin typeface="Arial" charset="0"/>
              </a:defRPr>
            </a:lvl9pPr>
          </a:lstStyle>
          <a:p>
            <a:pPr eaLnBrk="1" hangingPunct="1"/>
            <a:fld id="{15B9E54B-D5BC-4A97-B403-231AE4E63A5B}" type="slidenum">
              <a:rPr lang="en-US" smtClean="0"/>
              <a:pPr eaLnBrk="1" hangingPunct="1"/>
              <a:t>10</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701041" y="4415791"/>
            <a:ext cx="5608320" cy="4183380"/>
          </a:xfrm>
          <a:noFill/>
        </p:spPr>
        <p:txBody>
          <a:bodyPr/>
          <a:lstStyle/>
          <a:p>
            <a:pPr eaLnBrk="1" hangingPunct="1"/>
            <a:endParaRPr lang="en-US" dirty="0"/>
          </a:p>
        </p:txBody>
      </p:sp>
    </p:spTree>
    <p:extLst>
      <p:ext uri="{BB962C8B-B14F-4D97-AF65-F5344CB8AC3E}">
        <p14:creationId xmlns:p14="http://schemas.microsoft.com/office/powerpoint/2010/main" val="1757218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8448" indent="-287865" eaLnBrk="0" hangingPunct="0">
              <a:defRPr>
                <a:solidFill>
                  <a:schemeClr val="tx1"/>
                </a:solidFill>
                <a:latin typeface="Arial" charset="0"/>
              </a:defRPr>
            </a:lvl2pPr>
            <a:lvl3pPr marL="1151458" indent="-230292" eaLnBrk="0" hangingPunct="0">
              <a:defRPr>
                <a:solidFill>
                  <a:schemeClr val="tx1"/>
                </a:solidFill>
                <a:latin typeface="Arial" charset="0"/>
              </a:defRPr>
            </a:lvl3pPr>
            <a:lvl4pPr marL="1612041" indent="-230292" eaLnBrk="0" hangingPunct="0">
              <a:defRPr>
                <a:solidFill>
                  <a:schemeClr val="tx1"/>
                </a:solidFill>
                <a:latin typeface="Arial" charset="0"/>
              </a:defRPr>
            </a:lvl4pPr>
            <a:lvl5pPr marL="2072625" indent="-230292" eaLnBrk="0" hangingPunct="0">
              <a:defRPr>
                <a:solidFill>
                  <a:schemeClr val="tx1"/>
                </a:solidFill>
                <a:latin typeface="Arial" charset="0"/>
              </a:defRPr>
            </a:lvl5pPr>
            <a:lvl6pPr marL="2533208" indent="-230292" eaLnBrk="0" fontAlgn="base" hangingPunct="0">
              <a:spcBef>
                <a:spcPct val="0"/>
              </a:spcBef>
              <a:spcAft>
                <a:spcPct val="0"/>
              </a:spcAft>
              <a:defRPr>
                <a:solidFill>
                  <a:schemeClr val="tx1"/>
                </a:solidFill>
                <a:latin typeface="Arial" charset="0"/>
              </a:defRPr>
            </a:lvl6pPr>
            <a:lvl7pPr marL="2993791" indent="-230292" eaLnBrk="0" fontAlgn="base" hangingPunct="0">
              <a:spcBef>
                <a:spcPct val="0"/>
              </a:spcBef>
              <a:spcAft>
                <a:spcPct val="0"/>
              </a:spcAft>
              <a:defRPr>
                <a:solidFill>
                  <a:schemeClr val="tx1"/>
                </a:solidFill>
                <a:latin typeface="Arial" charset="0"/>
              </a:defRPr>
            </a:lvl7pPr>
            <a:lvl8pPr marL="3454375" indent="-230292" eaLnBrk="0" fontAlgn="base" hangingPunct="0">
              <a:spcBef>
                <a:spcPct val="0"/>
              </a:spcBef>
              <a:spcAft>
                <a:spcPct val="0"/>
              </a:spcAft>
              <a:defRPr>
                <a:solidFill>
                  <a:schemeClr val="tx1"/>
                </a:solidFill>
                <a:latin typeface="Arial" charset="0"/>
              </a:defRPr>
            </a:lvl8pPr>
            <a:lvl9pPr marL="3914958" indent="-230292" eaLnBrk="0" fontAlgn="base" hangingPunct="0">
              <a:spcBef>
                <a:spcPct val="0"/>
              </a:spcBef>
              <a:spcAft>
                <a:spcPct val="0"/>
              </a:spcAft>
              <a:defRPr>
                <a:solidFill>
                  <a:schemeClr val="tx1"/>
                </a:solidFill>
                <a:latin typeface="Arial" charset="0"/>
              </a:defRPr>
            </a:lvl9pPr>
          </a:lstStyle>
          <a:p>
            <a:pPr eaLnBrk="1" hangingPunct="1"/>
            <a:fld id="{15B9E54B-D5BC-4A97-B403-231AE4E63A5B}" type="slidenum">
              <a:rPr lang="en-US" smtClean="0"/>
              <a:pPr eaLnBrk="1" hangingPunct="1"/>
              <a:t>11</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701041" y="4415791"/>
            <a:ext cx="5608320" cy="4183380"/>
          </a:xfrm>
          <a:noFill/>
        </p:spPr>
        <p:txBody>
          <a:bodyPr/>
          <a:lstStyle/>
          <a:p>
            <a:pPr eaLnBrk="1" hangingPunct="1"/>
            <a:endParaRPr lang="en-US" dirty="0"/>
          </a:p>
        </p:txBody>
      </p:sp>
    </p:spTree>
    <p:extLst>
      <p:ext uri="{BB962C8B-B14F-4D97-AF65-F5344CB8AC3E}">
        <p14:creationId xmlns:p14="http://schemas.microsoft.com/office/powerpoint/2010/main" val="40614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8448" indent="-287865" eaLnBrk="0" hangingPunct="0">
              <a:defRPr>
                <a:solidFill>
                  <a:schemeClr val="tx1"/>
                </a:solidFill>
                <a:latin typeface="Arial" charset="0"/>
              </a:defRPr>
            </a:lvl2pPr>
            <a:lvl3pPr marL="1151458" indent="-230292" eaLnBrk="0" hangingPunct="0">
              <a:defRPr>
                <a:solidFill>
                  <a:schemeClr val="tx1"/>
                </a:solidFill>
                <a:latin typeface="Arial" charset="0"/>
              </a:defRPr>
            </a:lvl3pPr>
            <a:lvl4pPr marL="1612041" indent="-230292" eaLnBrk="0" hangingPunct="0">
              <a:defRPr>
                <a:solidFill>
                  <a:schemeClr val="tx1"/>
                </a:solidFill>
                <a:latin typeface="Arial" charset="0"/>
              </a:defRPr>
            </a:lvl4pPr>
            <a:lvl5pPr marL="2072625" indent="-230292" eaLnBrk="0" hangingPunct="0">
              <a:defRPr>
                <a:solidFill>
                  <a:schemeClr val="tx1"/>
                </a:solidFill>
                <a:latin typeface="Arial" charset="0"/>
              </a:defRPr>
            </a:lvl5pPr>
            <a:lvl6pPr marL="2533208" indent="-230292" eaLnBrk="0" fontAlgn="base" hangingPunct="0">
              <a:spcBef>
                <a:spcPct val="0"/>
              </a:spcBef>
              <a:spcAft>
                <a:spcPct val="0"/>
              </a:spcAft>
              <a:defRPr>
                <a:solidFill>
                  <a:schemeClr val="tx1"/>
                </a:solidFill>
                <a:latin typeface="Arial" charset="0"/>
              </a:defRPr>
            </a:lvl6pPr>
            <a:lvl7pPr marL="2993791" indent="-230292" eaLnBrk="0" fontAlgn="base" hangingPunct="0">
              <a:spcBef>
                <a:spcPct val="0"/>
              </a:spcBef>
              <a:spcAft>
                <a:spcPct val="0"/>
              </a:spcAft>
              <a:defRPr>
                <a:solidFill>
                  <a:schemeClr val="tx1"/>
                </a:solidFill>
                <a:latin typeface="Arial" charset="0"/>
              </a:defRPr>
            </a:lvl7pPr>
            <a:lvl8pPr marL="3454375" indent="-230292" eaLnBrk="0" fontAlgn="base" hangingPunct="0">
              <a:spcBef>
                <a:spcPct val="0"/>
              </a:spcBef>
              <a:spcAft>
                <a:spcPct val="0"/>
              </a:spcAft>
              <a:defRPr>
                <a:solidFill>
                  <a:schemeClr val="tx1"/>
                </a:solidFill>
                <a:latin typeface="Arial" charset="0"/>
              </a:defRPr>
            </a:lvl8pPr>
            <a:lvl9pPr marL="3914958" indent="-230292" eaLnBrk="0" fontAlgn="base" hangingPunct="0">
              <a:spcBef>
                <a:spcPct val="0"/>
              </a:spcBef>
              <a:spcAft>
                <a:spcPct val="0"/>
              </a:spcAft>
              <a:defRPr>
                <a:solidFill>
                  <a:schemeClr val="tx1"/>
                </a:solidFill>
                <a:latin typeface="Arial" charset="0"/>
              </a:defRPr>
            </a:lvl9pPr>
          </a:lstStyle>
          <a:p>
            <a:pPr eaLnBrk="1" hangingPunct="1"/>
            <a:fld id="{15B9E54B-D5BC-4A97-B403-231AE4E63A5B}" type="slidenum">
              <a:rPr lang="en-US" smtClean="0"/>
              <a:pPr eaLnBrk="1" hangingPunct="1"/>
              <a:t>12</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701041" y="4415791"/>
            <a:ext cx="5608320" cy="4183380"/>
          </a:xfrm>
          <a:noFill/>
        </p:spPr>
        <p:txBody>
          <a:bodyPr/>
          <a:lstStyle/>
          <a:p>
            <a:pPr eaLnBrk="1" hangingPunct="1"/>
            <a:endParaRPr lang="en-US" dirty="0"/>
          </a:p>
        </p:txBody>
      </p:sp>
    </p:spTree>
    <p:extLst>
      <p:ext uri="{BB962C8B-B14F-4D97-AF65-F5344CB8AC3E}">
        <p14:creationId xmlns:p14="http://schemas.microsoft.com/office/powerpoint/2010/main" val="3405416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8448" indent="-287865" eaLnBrk="0" hangingPunct="0">
              <a:defRPr>
                <a:solidFill>
                  <a:schemeClr val="tx1"/>
                </a:solidFill>
                <a:latin typeface="Arial" charset="0"/>
              </a:defRPr>
            </a:lvl2pPr>
            <a:lvl3pPr marL="1151458" indent="-230292" eaLnBrk="0" hangingPunct="0">
              <a:defRPr>
                <a:solidFill>
                  <a:schemeClr val="tx1"/>
                </a:solidFill>
                <a:latin typeface="Arial" charset="0"/>
              </a:defRPr>
            </a:lvl3pPr>
            <a:lvl4pPr marL="1612041" indent="-230292" eaLnBrk="0" hangingPunct="0">
              <a:defRPr>
                <a:solidFill>
                  <a:schemeClr val="tx1"/>
                </a:solidFill>
                <a:latin typeface="Arial" charset="0"/>
              </a:defRPr>
            </a:lvl4pPr>
            <a:lvl5pPr marL="2072625" indent="-230292" eaLnBrk="0" hangingPunct="0">
              <a:defRPr>
                <a:solidFill>
                  <a:schemeClr val="tx1"/>
                </a:solidFill>
                <a:latin typeface="Arial" charset="0"/>
              </a:defRPr>
            </a:lvl5pPr>
            <a:lvl6pPr marL="2533208" indent="-230292" eaLnBrk="0" fontAlgn="base" hangingPunct="0">
              <a:spcBef>
                <a:spcPct val="0"/>
              </a:spcBef>
              <a:spcAft>
                <a:spcPct val="0"/>
              </a:spcAft>
              <a:defRPr>
                <a:solidFill>
                  <a:schemeClr val="tx1"/>
                </a:solidFill>
                <a:latin typeface="Arial" charset="0"/>
              </a:defRPr>
            </a:lvl6pPr>
            <a:lvl7pPr marL="2993791" indent="-230292" eaLnBrk="0" fontAlgn="base" hangingPunct="0">
              <a:spcBef>
                <a:spcPct val="0"/>
              </a:spcBef>
              <a:spcAft>
                <a:spcPct val="0"/>
              </a:spcAft>
              <a:defRPr>
                <a:solidFill>
                  <a:schemeClr val="tx1"/>
                </a:solidFill>
                <a:latin typeface="Arial" charset="0"/>
              </a:defRPr>
            </a:lvl7pPr>
            <a:lvl8pPr marL="3454375" indent="-230292" eaLnBrk="0" fontAlgn="base" hangingPunct="0">
              <a:spcBef>
                <a:spcPct val="0"/>
              </a:spcBef>
              <a:spcAft>
                <a:spcPct val="0"/>
              </a:spcAft>
              <a:defRPr>
                <a:solidFill>
                  <a:schemeClr val="tx1"/>
                </a:solidFill>
                <a:latin typeface="Arial" charset="0"/>
              </a:defRPr>
            </a:lvl8pPr>
            <a:lvl9pPr marL="3914958" indent="-230292" eaLnBrk="0" fontAlgn="base" hangingPunct="0">
              <a:spcBef>
                <a:spcPct val="0"/>
              </a:spcBef>
              <a:spcAft>
                <a:spcPct val="0"/>
              </a:spcAft>
              <a:defRPr>
                <a:solidFill>
                  <a:schemeClr val="tx1"/>
                </a:solidFill>
                <a:latin typeface="Arial" charset="0"/>
              </a:defRPr>
            </a:lvl9pPr>
          </a:lstStyle>
          <a:p>
            <a:pPr eaLnBrk="1" hangingPunct="1"/>
            <a:fld id="{15B9E54B-D5BC-4A97-B403-231AE4E63A5B}" type="slidenum">
              <a:rPr lang="en-US" smtClean="0"/>
              <a:pPr eaLnBrk="1" hangingPunct="1"/>
              <a:t>13</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701041" y="4415791"/>
            <a:ext cx="5608320" cy="4183380"/>
          </a:xfrm>
          <a:noFill/>
        </p:spPr>
        <p:txBody>
          <a:bodyPr/>
          <a:lstStyle/>
          <a:p>
            <a:pPr eaLnBrk="1" hangingPunct="1"/>
            <a:endParaRPr lang="en-US" dirty="0"/>
          </a:p>
        </p:txBody>
      </p:sp>
    </p:spTree>
    <p:extLst>
      <p:ext uri="{BB962C8B-B14F-4D97-AF65-F5344CB8AC3E}">
        <p14:creationId xmlns:p14="http://schemas.microsoft.com/office/powerpoint/2010/main" val="3686003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8448" indent="-287865" eaLnBrk="0" hangingPunct="0">
              <a:defRPr>
                <a:solidFill>
                  <a:schemeClr val="tx1"/>
                </a:solidFill>
                <a:latin typeface="Arial" charset="0"/>
              </a:defRPr>
            </a:lvl2pPr>
            <a:lvl3pPr marL="1151458" indent="-230292" eaLnBrk="0" hangingPunct="0">
              <a:defRPr>
                <a:solidFill>
                  <a:schemeClr val="tx1"/>
                </a:solidFill>
                <a:latin typeface="Arial" charset="0"/>
              </a:defRPr>
            </a:lvl3pPr>
            <a:lvl4pPr marL="1612041" indent="-230292" eaLnBrk="0" hangingPunct="0">
              <a:defRPr>
                <a:solidFill>
                  <a:schemeClr val="tx1"/>
                </a:solidFill>
                <a:latin typeface="Arial" charset="0"/>
              </a:defRPr>
            </a:lvl4pPr>
            <a:lvl5pPr marL="2072625" indent="-230292" eaLnBrk="0" hangingPunct="0">
              <a:defRPr>
                <a:solidFill>
                  <a:schemeClr val="tx1"/>
                </a:solidFill>
                <a:latin typeface="Arial" charset="0"/>
              </a:defRPr>
            </a:lvl5pPr>
            <a:lvl6pPr marL="2533208" indent="-230292" eaLnBrk="0" fontAlgn="base" hangingPunct="0">
              <a:spcBef>
                <a:spcPct val="0"/>
              </a:spcBef>
              <a:spcAft>
                <a:spcPct val="0"/>
              </a:spcAft>
              <a:defRPr>
                <a:solidFill>
                  <a:schemeClr val="tx1"/>
                </a:solidFill>
                <a:latin typeface="Arial" charset="0"/>
              </a:defRPr>
            </a:lvl6pPr>
            <a:lvl7pPr marL="2993791" indent="-230292" eaLnBrk="0" fontAlgn="base" hangingPunct="0">
              <a:spcBef>
                <a:spcPct val="0"/>
              </a:spcBef>
              <a:spcAft>
                <a:spcPct val="0"/>
              </a:spcAft>
              <a:defRPr>
                <a:solidFill>
                  <a:schemeClr val="tx1"/>
                </a:solidFill>
                <a:latin typeface="Arial" charset="0"/>
              </a:defRPr>
            </a:lvl7pPr>
            <a:lvl8pPr marL="3454375" indent="-230292" eaLnBrk="0" fontAlgn="base" hangingPunct="0">
              <a:spcBef>
                <a:spcPct val="0"/>
              </a:spcBef>
              <a:spcAft>
                <a:spcPct val="0"/>
              </a:spcAft>
              <a:defRPr>
                <a:solidFill>
                  <a:schemeClr val="tx1"/>
                </a:solidFill>
                <a:latin typeface="Arial" charset="0"/>
              </a:defRPr>
            </a:lvl8pPr>
            <a:lvl9pPr marL="3914958" indent="-230292" eaLnBrk="0" fontAlgn="base" hangingPunct="0">
              <a:spcBef>
                <a:spcPct val="0"/>
              </a:spcBef>
              <a:spcAft>
                <a:spcPct val="0"/>
              </a:spcAft>
              <a:defRPr>
                <a:solidFill>
                  <a:schemeClr val="tx1"/>
                </a:solidFill>
                <a:latin typeface="Arial" charset="0"/>
              </a:defRPr>
            </a:lvl9pPr>
          </a:lstStyle>
          <a:p>
            <a:pPr eaLnBrk="1" hangingPunct="1"/>
            <a:fld id="{15B9E54B-D5BC-4A97-B403-231AE4E63A5B}" type="slidenum">
              <a:rPr lang="en-US" smtClean="0"/>
              <a:pPr eaLnBrk="1" hangingPunct="1"/>
              <a:t>14</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701041" y="4415791"/>
            <a:ext cx="5608320" cy="4183380"/>
          </a:xfrm>
          <a:noFill/>
        </p:spPr>
        <p:txBody>
          <a:bodyPr/>
          <a:lstStyle/>
          <a:p>
            <a:pPr eaLnBrk="1" hangingPunct="1"/>
            <a:endParaRPr lang="en-US" dirty="0"/>
          </a:p>
        </p:txBody>
      </p:sp>
    </p:spTree>
    <p:extLst>
      <p:ext uri="{BB962C8B-B14F-4D97-AF65-F5344CB8AC3E}">
        <p14:creationId xmlns:p14="http://schemas.microsoft.com/office/powerpoint/2010/main" val="4093009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8448" indent="-287865" eaLnBrk="0" hangingPunct="0">
              <a:defRPr>
                <a:solidFill>
                  <a:schemeClr val="tx1"/>
                </a:solidFill>
                <a:latin typeface="Arial" charset="0"/>
              </a:defRPr>
            </a:lvl2pPr>
            <a:lvl3pPr marL="1151458" indent="-230292" eaLnBrk="0" hangingPunct="0">
              <a:defRPr>
                <a:solidFill>
                  <a:schemeClr val="tx1"/>
                </a:solidFill>
                <a:latin typeface="Arial" charset="0"/>
              </a:defRPr>
            </a:lvl3pPr>
            <a:lvl4pPr marL="1612041" indent="-230292" eaLnBrk="0" hangingPunct="0">
              <a:defRPr>
                <a:solidFill>
                  <a:schemeClr val="tx1"/>
                </a:solidFill>
                <a:latin typeface="Arial" charset="0"/>
              </a:defRPr>
            </a:lvl4pPr>
            <a:lvl5pPr marL="2072625" indent="-230292" eaLnBrk="0" hangingPunct="0">
              <a:defRPr>
                <a:solidFill>
                  <a:schemeClr val="tx1"/>
                </a:solidFill>
                <a:latin typeface="Arial" charset="0"/>
              </a:defRPr>
            </a:lvl5pPr>
            <a:lvl6pPr marL="2533208" indent="-230292" eaLnBrk="0" fontAlgn="base" hangingPunct="0">
              <a:spcBef>
                <a:spcPct val="0"/>
              </a:spcBef>
              <a:spcAft>
                <a:spcPct val="0"/>
              </a:spcAft>
              <a:defRPr>
                <a:solidFill>
                  <a:schemeClr val="tx1"/>
                </a:solidFill>
                <a:latin typeface="Arial" charset="0"/>
              </a:defRPr>
            </a:lvl6pPr>
            <a:lvl7pPr marL="2993791" indent="-230292" eaLnBrk="0" fontAlgn="base" hangingPunct="0">
              <a:spcBef>
                <a:spcPct val="0"/>
              </a:spcBef>
              <a:spcAft>
                <a:spcPct val="0"/>
              </a:spcAft>
              <a:defRPr>
                <a:solidFill>
                  <a:schemeClr val="tx1"/>
                </a:solidFill>
                <a:latin typeface="Arial" charset="0"/>
              </a:defRPr>
            </a:lvl7pPr>
            <a:lvl8pPr marL="3454375" indent="-230292" eaLnBrk="0" fontAlgn="base" hangingPunct="0">
              <a:spcBef>
                <a:spcPct val="0"/>
              </a:spcBef>
              <a:spcAft>
                <a:spcPct val="0"/>
              </a:spcAft>
              <a:defRPr>
                <a:solidFill>
                  <a:schemeClr val="tx1"/>
                </a:solidFill>
                <a:latin typeface="Arial" charset="0"/>
              </a:defRPr>
            </a:lvl8pPr>
            <a:lvl9pPr marL="3914958" indent="-230292" eaLnBrk="0" fontAlgn="base" hangingPunct="0">
              <a:spcBef>
                <a:spcPct val="0"/>
              </a:spcBef>
              <a:spcAft>
                <a:spcPct val="0"/>
              </a:spcAft>
              <a:defRPr>
                <a:solidFill>
                  <a:schemeClr val="tx1"/>
                </a:solidFill>
                <a:latin typeface="Arial" charset="0"/>
              </a:defRPr>
            </a:lvl9pPr>
          </a:lstStyle>
          <a:p>
            <a:pPr eaLnBrk="1" hangingPunct="1"/>
            <a:fld id="{15B9E54B-D5BC-4A97-B403-231AE4E63A5B}" type="slidenum">
              <a:rPr lang="en-US" smtClean="0"/>
              <a:pPr eaLnBrk="1" hangingPunct="1"/>
              <a:t>15</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701041" y="4415791"/>
            <a:ext cx="5608320" cy="4183380"/>
          </a:xfrm>
          <a:noFill/>
        </p:spPr>
        <p:txBody>
          <a:bodyPr/>
          <a:lstStyle/>
          <a:p>
            <a:pPr eaLnBrk="1" hangingPunct="1"/>
            <a:endParaRPr lang="en-US" dirty="0"/>
          </a:p>
        </p:txBody>
      </p:sp>
    </p:spTree>
    <p:extLst>
      <p:ext uri="{BB962C8B-B14F-4D97-AF65-F5344CB8AC3E}">
        <p14:creationId xmlns:p14="http://schemas.microsoft.com/office/powerpoint/2010/main" val="2436125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8448" indent="-287865" eaLnBrk="0" hangingPunct="0">
              <a:defRPr>
                <a:solidFill>
                  <a:schemeClr val="tx1"/>
                </a:solidFill>
                <a:latin typeface="Arial" charset="0"/>
              </a:defRPr>
            </a:lvl2pPr>
            <a:lvl3pPr marL="1151458" indent="-230292" eaLnBrk="0" hangingPunct="0">
              <a:defRPr>
                <a:solidFill>
                  <a:schemeClr val="tx1"/>
                </a:solidFill>
                <a:latin typeface="Arial" charset="0"/>
              </a:defRPr>
            </a:lvl3pPr>
            <a:lvl4pPr marL="1612041" indent="-230292" eaLnBrk="0" hangingPunct="0">
              <a:defRPr>
                <a:solidFill>
                  <a:schemeClr val="tx1"/>
                </a:solidFill>
                <a:latin typeface="Arial" charset="0"/>
              </a:defRPr>
            </a:lvl4pPr>
            <a:lvl5pPr marL="2072625" indent="-230292" eaLnBrk="0" hangingPunct="0">
              <a:defRPr>
                <a:solidFill>
                  <a:schemeClr val="tx1"/>
                </a:solidFill>
                <a:latin typeface="Arial" charset="0"/>
              </a:defRPr>
            </a:lvl5pPr>
            <a:lvl6pPr marL="2533208" indent="-230292" eaLnBrk="0" fontAlgn="base" hangingPunct="0">
              <a:spcBef>
                <a:spcPct val="0"/>
              </a:spcBef>
              <a:spcAft>
                <a:spcPct val="0"/>
              </a:spcAft>
              <a:defRPr>
                <a:solidFill>
                  <a:schemeClr val="tx1"/>
                </a:solidFill>
                <a:latin typeface="Arial" charset="0"/>
              </a:defRPr>
            </a:lvl6pPr>
            <a:lvl7pPr marL="2993791" indent="-230292" eaLnBrk="0" fontAlgn="base" hangingPunct="0">
              <a:spcBef>
                <a:spcPct val="0"/>
              </a:spcBef>
              <a:spcAft>
                <a:spcPct val="0"/>
              </a:spcAft>
              <a:defRPr>
                <a:solidFill>
                  <a:schemeClr val="tx1"/>
                </a:solidFill>
                <a:latin typeface="Arial" charset="0"/>
              </a:defRPr>
            </a:lvl7pPr>
            <a:lvl8pPr marL="3454375" indent="-230292" eaLnBrk="0" fontAlgn="base" hangingPunct="0">
              <a:spcBef>
                <a:spcPct val="0"/>
              </a:spcBef>
              <a:spcAft>
                <a:spcPct val="0"/>
              </a:spcAft>
              <a:defRPr>
                <a:solidFill>
                  <a:schemeClr val="tx1"/>
                </a:solidFill>
                <a:latin typeface="Arial" charset="0"/>
              </a:defRPr>
            </a:lvl8pPr>
            <a:lvl9pPr marL="3914958" indent="-230292" eaLnBrk="0" fontAlgn="base" hangingPunct="0">
              <a:spcBef>
                <a:spcPct val="0"/>
              </a:spcBef>
              <a:spcAft>
                <a:spcPct val="0"/>
              </a:spcAft>
              <a:defRPr>
                <a:solidFill>
                  <a:schemeClr val="tx1"/>
                </a:solidFill>
                <a:latin typeface="Arial" charset="0"/>
              </a:defRPr>
            </a:lvl9pPr>
          </a:lstStyle>
          <a:p>
            <a:pPr eaLnBrk="1" hangingPunct="1"/>
            <a:fld id="{15B9E54B-D5BC-4A97-B403-231AE4E63A5B}" type="slidenum">
              <a:rPr lang="en-US" smtClean="0"/>
              <a:pPr eaLnBrk="1" hangingPunct="1"/>
              <a:t>16</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701041" y="4415791"/>
            <a:ext cx="5608320" cy="4183380"/>
          </a:xfrm>
          <a:noFill/>
        </p:spPr>
        <p:txBody>
          <a:bodyPr/>
          <a:lstStyle/>
          <a:p>
            <a:pPr eaLnBrk="1" hangingPunct="1"/>
            <a:endParaRPr lang="en-US" dirty="0"/>
          </a:p>
        </p:txBody>
      </p:sp>
    </p:spTree>
    <p:extLst>
      <p:ext uri="{BB962C8B-B14F-4D97-AF65-F5344CB8AC3E}">
        <p14:creationId xmlns:p14="http://schemas.microsoft.com/office/powerpoint/2010/main" val="2655752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8448" indent="-287865" eaLnBrk="0" hangingPunct="0">
              <a:defRPr>
                <a:solidFill>
                  <a:schemeClr val="tx1"/>
                </a:solidFill>
                <a:latin typeface="Arial" charset="0"/>
              </a:defRPr>
            </a:lvl2pPr>
            <a:lvl3pPr marL="1151458" indent="-230292" eaLnBrk="0" hangingPunct="0">
              <a:defRPr>
                <a:solidFill>
                  <a:schemeClr val="tx1"/>
                </a:solidFill>
                <a:latin typeface="Arial" charset="0"/>
              </a:defRPr>
            </a:lvl3pPr>
            <a:lvl4pPr marL="1612041" indent="-230292" eaLnBrk="0" hangingPunct="0">
              <a:defRPr>
                <a:solidFill>
                  <a:schemeClr val="tx1"/>
                </a:solidFill>
                <a:latin typeface="Arial" charset="0"/>
              </a:defRPr>
            </a:lvl4pPr>
            <a:lvl5pPr marL="2072625" indent="-230292" eaLnBrk="0" hangingPunct="0">
              <a:defRPr>
                <a:solidFill>
                  <a:schemeClr val="tx1"/>
                </a:solidFill>
                <a:latin typeface="Arial" charset="0"/>
              </a:defRPr>
            </a:lvl5pPr>
            <a:lvl6pPr marL="2533208" indent="-230292" eaLnBrk="0" fontAlgn="base" hangingPunct="0">
              <a:spcBef>
                <a:spcPct val="0"/>
              </a:spcBef>
              <a:spcAft>
                <a:spcPct val="0"/>
              </a:spcAft>
              <a:defRPr>
                <a:solidFill>
                  <a:schemeClr val="tx1"/>
                </a:solidFill>
                <a:latin typeface="Arial" charset="0"/>
              </a:defRPr>
            </a:lvl6pPr>
            <a:lvl7pPr marL="2993791" indent="-230292" eaLnBrk="0" fontAlgn="base" hangingPunct="0">
              <a:spcBef>
                <a:spcPct val="0"/>
              </a:spcBef>
              <a:spcAft>
                <a:spcPct val="0"/>
              </a:spcAft>
              <a:defRPr>
                <a:solidFill>
                  <a:schemeClr val="tx1"/>
                </a:solidFill>
                <a:latin typeface="Arial" charset="0"/>
              </a:defRPr>
            </a:lvl7pPr>
            <a:lvl8pPr marL="3454375" indent="-230292" eaLnBrk="0" fontAlgn="base" hangingPunct="0">
              <a:spcBef>
                <a:spcPct val="0"/>
              </a:spcBef>
              <a:spcAft>
                <a:spcPct val="0"/>
              </a:spcAft>
              <a:defRPr>
                <a:solidFill>
                  <a:schemeClr val="tx1"/>
                </a:solidFill>
                <a:latin typeface="Arial" charset="0"/>
              </a:defRPr>
            </a:lvl8pPr>
            <a:lvl9pPr marL="3914958" indent="-230292" eaLnBrk="0" fontAlgn="base" hangingPunct="0">
              <a:spcBef>
                <a:spcPct val="0"/>
              </a:spcBef>
              <a:spcAft>
                <a:spcPct val="0"/>
              </a:spcAft>
              <a:defRPr>
                <a:solidFill>
                  <a:schemeClr val="tx1"/>
                </a:solidFill>
                <a:latin typeface="Arial" charset="0"/>
              </a:defRPr>
            </a:lvl9pPr>
          </a:lstStyle>
          <a:p>
            <a:pPr eaLnBrk="1" hangingPunct="1"/>
            <a:fld id="{15B9E54B-D5BC-4A97-B403-231AE4E63A5B}" type="slidenum">
              <a:rPr lang="en-US" smtClean="0"/>
              <a:pPr eaLnBrk="1" hangingPunct="1"/>
              <a:t>17</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701041" y="4415791"/>
            <a:ext cx="5608320" cy="4183380"/>
          </a:xfrm>
          <a:noFill/>
        </p:spPr>
        <p:txBody>
          <a:bodyPr/>
          <a:lstStyle/>
          <a:p>
            <a:pPr eaLnBrk="1" hangingPunct="1"/>
            <a:endParaRPr lang="en-US" dirty="0"/>
          </a:p>
        </p:txBody>
      </p:sp>
    </p:spTree>
    <p:extLst>
      <p:ext uri="{BB962C8B-B14F-4D97-AF65-F5344CB8AC3E}">
        <p14:creationId xmlns:p14="http://schemas.microsoft.com/office/powerpoint/2010/main" val="3316045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8448" indent="-287865" eaLnBrk="0" hangingPunct="0">
              <a:defRPr>
                <a:solidFill>
                  <a:schemeClr val="tx1"/>
                </a:solidFill>
                <a:latin typeface="Arial" charset="0"/>
              </a:defRPr>
            </a:lvl2pPr>
            <a:lvl3pPr marL="1151458" indent="-230292" eaLnBrk="0" hangingPunct="0">
              <a:defRPr>
                <a:solidFill>
                  <a:schemeClr val="tx1"/>
                </a:solidFill>
                <a:latin typeface="Arial" charset="0"/>
              </a:defRPr>
            </a:lvl3pPr>
            <a:lvl4pPr marL="1612041" indent="-230292" eaLnBrk="0" hangingPunct="0">
              <a:defRPr>
                <a:solidFill>
                  <a:schemeClr val="tx1"/>
                </a:solidFill>
                <a:latin typeface="Arial" charset="0"/>
              </a:defRPr>
            </a:lvl4pPr>
            <a:lvl5pPr marL="2072625" indent="-230292" eaLnBrk="0" hangingPunct="0">
              <a:defRPr>
                <a:solidFill>
                  <a:schemeClr val="tx1"/>
                </a:solidFill>
                <a:latin typeface="Arial" charset="0"/>
              </a:defRPr>
            </a:lvl5pPr>
            <a:lvl6pPr marL="2533208" indent="-230292" eaLnBrk="0" fontAlgn="base" hangingPunct="0">
              <a:spcBef>
                <a:spcPct val="0"/>
              </a:spcBef>
              <a:spcAft>
                <a:spcPct val="0"/>
              </a:spcAft>
              <a:defRPr>
                <a:solidFill>
                  <a:schemeClr val="tx1"/>
                </a:solidFill>
                <a:latin typeface="Arial" charset="0"/>
              </a:defRPr>
            </a:lvl6pPr>
            <a:lvl7pPr marL="2993791" indent="-230292" eaLnBrk="0" fontAlgn="base" hangingPunct="0">
              <a:spcBef>
                <a:spcPct val="0"/>
              </a:spcBef>
              <a:spcAft>
                <a:spcPct val="0"/>
              </a:spcAft>
              <a:defRPr>
                <a:solidFill>
                  <a:schemeClr val="tx1"/>
                </a:solidFill>
                <a:latin typeface="Arial" charset="0"/>
              </a:defRPr>
            </a:lvl7pPr>
            <a:lvl8pPr marL="3454375" indent="-230292" eaLnBrk="0" fontAlgn="base" hangingPunct="0">
              <a:spcBef>
                <a:spcPct val="0"/>
              </a:spcBef>
              <a:spcAft>
                <a:spcPct val="0"/>
              </a:spcAft>
              <a:defRPr>
                <a:solidFill>
                  <a:schemeClr val="tx1"/>
                </a:solidFill>
                <a:latin typeface="Arial" charset="0"/>
              </a:defRPr>
            </a:lvl8pPr>
            <a:lvl9pPr marL="3914958" indent="-230292" eaLnBrk="0" fontAlgn="base" hangingPunct="0">
              <a:spcBef>
                <a:spcPct val="0"/>
              </a:spcBef>
              <a:spcAft>
                <a:spcPct val="0"/>
              </a:spcAft>
              <a:defRPr>
                <a:solidFill>
                  <a:schemeClr val="tx1"/>
                </a:solidFill>
                <a:latin typeface="Arial" charset="0"/>
              </a:defRPr>
            </a:lvl9pPr>
          </a:lstStyle>
          <a:p>
            <a:pPr eaLnBrk="1" hangingPunct="1"/>
            <a:fld id="{15B9E54B-D5BC-4A97-B403-231AE4E63A5B}" type="slidenum">
              <a:rPr lang="en-US" smtClean="0"/>
              <a:pPr eaLnBrk="1" hangingPunct="1"/>
              <a:t>18</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701041" y="4415791"/>
            <a:ext cx="5608320" cy="4183380"/>
          </a:xfrm>
          <a:noFill/>
        </p:spPr>
        <p:txBody>
          <a:bodyPr/>
          <a:lstStyle/>
          <a:p>
            <a:pPr eaLnBrk="1" hangingPunct="1"/>
            <a:endParaRPr lang="en-US" dirty="0"/>
          </a:p>
        </p:txBody>
      </p:sp>
    </p:spTree>
    <p:extLst>
      <p:ext uri="{BB962C8B-B14F-4D97-AF65-F5344CB8AC3E}">
        <p14:creationId xmlns:p14="http://schemas.microsoft.com/office/powerpoint/2010/main" val="3105988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8448" indent="-287865" eaLnBrk="0" hangingPunct="0">
              <a:defRPr>
                <a:solidFill>
                  <a:schemeClr val="tx1"/>
                </a:solidFill>
                <a:latin typeface="Arial" charset="0"/>
              </a:defRPr>
            </a:lvl2pPr>
            <a:lvl3pPr marL="1151458" indent="-230292" eaLnBrk="0" hangingPunct="0">
              <a:defRPr>
                <a:solidFill>
                  <a:schemeClr val="tx1"/>
                </a:solidFill>
                <a:latin typeface="Arial" charset="0"/>
              </a:defRPr>
            </a:lvl3pPr>
            <a:lvl4pPr marL="1612041" indent="-230292" eaLnBrk="0" hangingPunct="0">
              <a:defRPr>
                <a:solidFill>
                  <a:schemeClr val="tx1"/>
                </a:solidFill>
                <a:latin typeface="Arial" charset="0"/>
              </a:defRPr>
            </a:lvl4pPr>
            <a:lvl5pPr marL="2072625" indent="-230292" eaLnBrk="0" hangingPunct="0">
              <a:defRPr>
                <a:solidFill>
                  <a:schemeClr val="tx1"/>
                </a:solidFill>
                <a:latin typeface="Arial" charset="0"/>
              </a:defRPr>
            </a:lvl5pPr>
            <a:lvl6pPr marL="2533208" indent="-230292" eaLnBrk="0" fontAlgn="base" hangingPunct="0">
              <a:spcBef>
                <a:spcPct val="0"/>
              </a:spcBef>
              <a:spcAft>
                <a:spcPct val="0"/>
              </a:spcAft>
              <a:defRPr>
                <a:solidFill>
                  <a:schemeClr val="tx1"/>
                </a:solidFill>
                <a:latin typeface="Arial" charset="0"/>
              </a:defRPr>
            </a:lvl6pPr>
            <a:lvl7pPr marL="2993791" indent="-230292" eaLnBrk="0" fontAlgn="base" hangingPunct="0">
              <a:spcBef>
                <a:spcPct val="0"/>
              </a:spcBef>
              <a:spcAft>
                <a:spcPct val="0"/>
              </a:spcAft>
              <a:defRPr>
                <a:solidFill>
                  <a:schemeClr val="tx1"/>
                </a:solidFill>
                <a:latin typeface="Arial" charset="0"/>
              </a:defRPr>
            </a:lvl7pPr>
            <a:lvl8pPr marL="3454375" indent="-230292" eaLnBrk="0" fontAlgn="base" hangingPunct="0">
              <a:spcBef>
                <a:spcPct val="0"/>
              </a:spcBef>
              <a:spcAft>
                <a:spcPct val="0"/>
              </a:spcAft>
              <a:defRPr>
                <a:solidFill>
                  <a:schemeClr val="tx1"/>
                </a:solidFill>
                <a:latin typeface="Arial" charset="0"/>
              </a:defRPr>
            </a:lvl8pPr>
            <a:lvl9pPr marL="3914958" indent="-230292" eaLnBrk="0" fontAlgn="base" hangingPunct="0">
              <a:spcBef>
                <a:spcPct val="0"/>
              </a:spcBef>
              <a:spcAft>
                <a:spcPct val="0"/>
              </a:spcAft>
              <a:defRPr>
                <a:solidFill>
                  <a:schemeClr val="tx1"/>
                </a:solidFill>
                <a:latin typeface="Arial" charset="0"/>
              </a:defRPr>
            </a:lvl9pPr>
          </a:lstStyle>
          <a:p>
            <a:pPr eaLnBrk="1" hangingPunct="1"/>
            <a:fld id="{15B9E54B-D5BC-4A97-B403-231AE4E63A5B}" type="slidenum">
              <a:rPr lang="en-US" smtClean="0"/>
              <a:pPr eaLnBrk="1" hangingPunct="1"/>
              <a:t>2</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701041" y="4415791"/>
            <a:ext cx="5608320" cy="4183380"/>
          </a:xfrm>
          <a:noFill/>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8448" indent="-287865" eaLnBrk="0" hangingPunct="0">
              <a:defRPr>
                <a:solidFill>
                  <a:schemeClr val="tx1"/>
                </a:solidFill>
                <a:latin typeface="Arial" charset="0"/>
              </a:defRPr>
            </a:lvl2pPr>
            <a:lvl3pPr marL="1151458" indent="-230292" eaLnBrk="0" hangingPunct="0">
              <a:defRPr>
                <a:solidFill>
                  <a:schemeClr val="tx1"/>
                </a:solidFill>
                <a:latin typeface="Arial" charset="0"/>
              </a:defRPr>
            </a:lvl3pPr>
            <a:lvl4pPr marL="1612041" indent="-230292" eaLnBrk="0" hangingPunct="0">
              <a:defRPr>
                <a:solidFill>
                  <a:schemeClr val="tx1"/>
                </a:solidFill>
                <a:latin typeface="Arial" charset="0"/>
              </a:defRPr>
            </a:lvl4pPr>
            <a:lvl5pPr marL="2072625" indent="-230292" eaLnBrk="0" hangingPunct="0">
              <a:defRPr>
                <a:solidFill>
                  <a:schemeClr val="tx1"/>
                </a:solidFill>
                <a:latin typeface="Arial" charset="0"/>
              </a:defRPr>
            </a:lvl5pPr>
            <a:lvl6pPr marL="2533208" indent="-230292" eaLnBrk="0" fontAlgn="base" hangingPunct="0">
              <a:spcBef>
                <a:spcPct val="0"/>
              </a:spcBef>
              <a:spcAft>
                <a:spcPct val="0"/>
              </a:spcAft>
              <a:defRPr>
                <a:solidFill>
                  <a:schemeClr val="tx1"/>
                </a:solidFill>
                <a:latin typeface="Arial" charset="0"/>
              </a:defRPr>
            </a:lvl6pPr>
            <a:lvl7pPr marL="2993791" indent="-230292" eaLnBrk="0" fontAlgn="base" hangingPunct="0">
              <a:spcBef>
                <a:spcPct val="0"/>
              </a:spcBef>
              <a:spcAft>
                <a:spcPct val="0"/>
              </a:spcAft>
              <a:defRPr>
                <a:solidFill>
                  <a:schemeClr val="tx1"/>
                </a:solidFill>
                <a:latin typeface="Arial" charset="0"/>
              </a:defRPr>
            </a:lvl7pPr>
            <a:lvl8pPr marL="3454375" indent="-230292" eaLnBrk="0" fontAlgn="base" hangingPunct="0">
              <a:spcBef>
                <a:spcPct val="0"/>
              </a:spcBef>
              <a:spcAft>
                <a:spcPct val="0"/>
              </a:spcAft>
              <a:defRPr>
                <a:solidFill>
                  <a:schemeClr val="tx1"/>
                </a:solidFill>
                <a:latin typeface="Arial" charset="0"/>
              </a:defRPr>
            </a:lvl8pPr>
            <a:lvl9pPr marL="3914958" indent="-230292" eaLnBrk="0" fontAlgn="base" hangingPunct="0">
              <a:spcBef>
                <a:spcPct val="0"/>
              </a:spcBef>
              <a:spcAft>
                <a:spcPct val="0"/>
              </a:spcAft>
              <a:defRPr>
                <a:solidFill>
                  <a:schemeClr val="tx1"/>
                </a:solidFill>
                <a:latin typeface="Arial" charset="0"/>
              </a:defRPr>
            </a:lvl9pPr>
          </a:lstStyle>
          <a:p>
            <a:pPr eaLnBrk="1" hangingPunct="1"/>
            <a:fld id="{15B9E54B-D5BC-4A97-B403-231AE4E63A5B}" type="slidenum">
              <a:rPr lang="en-US" smtClean="0"/>
              <a:pPr eaLnBrk="1" hangingPunct="1"/>
              <a:t>3</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701041" y="4415791"/>
            <a:ext cx="5608320" cy="4183380"/>
          </a:xfrm>
          <a:noFill/>
        </p:spPr>
        <p:txBody>
          <a:bodyPr/>
          <a:lstStyle/>
          <a:p>
            <a:pPr marL="342900" marR="0" lvl="0" indent="-342900">
              <a:spcBef>
                <a:spcPts val="0"/>
              </a:spcBef>
              <a:spcAft>
                <a:spcPts val="0"/>
              </a:spcAft>
              <a:buFont typeface="Symbol" panose="05050102010706020507" pitchFamily="18" charset="2"/>
              <a:buChar char=""/>
            </a:pPr>
            <a:r>
              <a:rPr lang="en-US" dirty="0"/>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Trump Administration will likely continue such bans at least through the January 20, 2021 inauguration and or very well some additional period of time.  Senior White House advisor Steve Miller almost certainly will recommend same.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8448" indent="-287865" eaLnBrk="0" hangingPunct="0">
              <a:defRPr>
                <a:solidFill>
                  <a:schemeClr val="tx1"/>
                </a:solidFill>
                <a:latin typeface="Arial" charset="0"/>
              </a:defRPr>
            </a:lvl2pPr>
            <a:lvl3pPr marL="1151458" indent="-230292" eaLnBrk="0" hangingPunct="0">
              <a:defRPr>
                <a:solidFill>
                  <a:schemeClr val="tx1"/>
                </a:solidFill>
                <a:latin typeface="Arial" charset="0"/>
              </a:defRPr>
            </a:lvl3pPr>
            <a:lvl4pPr marL="1612041" indent="-230292" eaLnBrk="0" hangingPunct="0">
              <a:defRPr>
                <a:solidFill>
                  <a:schemeClr val="tx1"/>
                </a:solidFill>
                <a:latin typeface="Arial" charset="0"/>
              </a:defRPr>
            </a:lvl4pPr>
            <a:lvl5pPr marL="2072625" indent="-230292" eaLnBrk="0" hangingPunct="0">
              <a:defRPr>
                <a:solidFill>
                  <a:schemeClr val="tx1"/>
                </a:solidFill>
                <a:latin typeface="Arial" charset="0"/>
              </a:defRPr>
            </a:lvl5pPr>
            <a:lvl6pPr marL="2533208" indent="-230292" eaLnBrk="0" fontAlgn="base" hangingPunct="0">
              <a:spcBef>
                <a:spcPct val="0"/>
              </a:spcBef>
              <a:spcAft>
                <a:spcPct val="0"/>
              </a:spcAft>
              <a:defRPr>
                <a:solidFill>
                  <a:schemeClr val="tx1"/>
                </a:solidFill>
                <a:latin typeface="Arial" charset="0"/>
              </a:defRPr>
            </a:lvl6pPr>
            <a:lvl7pPr marL="2993791" indent="-230292" eaLnBrk="0" fontAlgn="base" hangingPunct="0">
              <a:spcBef>
                <a:spcPct val="0"/>
              </a:spcBef>
              <a:spcAft>
                <a:spcPct val="0"/>
              </a:spcAft>
              <a:defRPr>
                <a:solidFill>
                  <a:schemeClr val="tx1"/>
                </a:solidFill>
                <a:latin typeface="Arial" charset="0"/>
              </a:defRPr>
            </a:lvl7pPr>
            <a:lvl8pPr marL="3454375" indent="-230292" eaLnBrk="0" fontAlgn="base" hangingPunct="0">
              <a:spcBef>
                <a:spcPct val="0"/>
              </a:spcBef>
              <a:spcAft>
                <a:spcPct val="0"/>
              </a:spcAft>
              <a:defRPr>
                <a:solidFill>
                  <a:schemeClr val="tx1"/>
                </a:solidFill>
                <a:latin typeface="Arial" charset="0"/>
              </a:defRPr>
            </a:lvl8pPr>
            <a:lvl9pPr marL="3914958" indent="-230292" eaLnBrk="0" fontAlgn="base" hangingPunct="0">
              <a:spcBef>
                <a:spcPct val="0"/>
              </a:spcBef>
              <a:spcAft>
                <a:spcPct val="0"/>
              </a:spcAft>
              <a:defRPr>
                <a:solidFill>
                  <a:schemeClr val="tx1"/>
                </a:solidFill>
                <a:latin typeface="Arial" charset="0"/>
              </a:defRPr>
            </a:lvl9pPr>
          </a:lstStyle>
          <a:p>
            <a:pPr eaLnBrk="1" hangingPunct="1"/>
            <a:fld id="{15B9E54B-D5BC-4A97-B403-231AE4E63A5B}" type="slidenum">
              <a:rPr lang="en-US" smtClean="0"/>
              <a:pPr eaLnBrk="1" hangingPunct="1"/>
              <a:t>4</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701041" y="4415791"/>
            <a:ext cx="5608320" cy="4183380"/>
          </a:xfrm>
          <a:noFill/>
        </p:spPr>
        <p:txBody>
          <a:bodyPr/>
          <a:lstStyle/>
          <a:p>
            <a:pPr marL="342900" marR="0" lvl="0" indent="-342900">
              <a:spcBef>
                <a:spcPts val="0"/>
              </a:spcBef>
              <a:spcAft>
                <a:spcPts val="0"/>
              </a:spcAft>
              <a:buFont typeface="Symbol" panose="05050102010706020507" pitchFamily="18" charset="2"/>
              <a:buChar char=""/>
            </a:pPr>
            <a:r>
              <a:rPr lang="en-US" dirty="0"/>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Trump Administration will likely continue such bans at least through the January 20, 2021 inauguration and or very well some additional period of time.  Senior White House advisor Steve Miller almost certainly will recommend same.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n-US" dirty="0"/>
          </a:p>
        </p:txBody>
      </p:sp>
    </p:spTree>
    <p:extLst>
      <p:ext uri="{BB962C8B-B14F-4D97-AF65-F5344CB8AC3E}">
        <p14:creationId xmlns:p14="http://schemas.microsoft.com/office/powerpoint/2010/main" val="2765251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8448" indent="-287865" eaLnBrk="0" hangingPunct="0">
              <a:defRPr>
                <a:solidFill>
                  <a:schemeClr val="tx1"/>
                </a:solidFill>
                <a:latin typeface="Arial" charset="0"/>
              </a:defRPr>
            </a:lvl2pPr>
            <a:lvl3pPr marL="1151458" indent="-230292" eaLnBrk="0" hangingPunct="0">
              <a:defRPr>
                <a:solidFill>
                  <a:schemeClr val="tx1"/>
                </a:solidFill>
                <a:latin typeface="Arial" charset="0"/>
              </a:defRPr>
            </a:lvl3pPr>
            <a:lvl4pPr marL="1612041" indent="-230292" eaLnBrk="0" hangingPunct="0">
              <a:defRPr>
                <a:solidFill>
                  <a:schemeClr val="tx1"/>
                </a:solidFill>
                <a:latin typeface="Arial" charset="0"/>
              </a:defRPr>
            </a:lvl4pPr>
            <a:lvl5pPr marL="2072625" indent="-230292" eaLnBrk="0" hangingPunct="0">
              <a:defRPr>
                <a:solidFill>
                  <a:schemeClr val="tx1"/>
                </a:solidFill>
                <a:latin typeface="Arial" charset="0"/>
              </a:defRPr>
            </a:lvl5pPr>
            <a:lvl6pPr marL="2533208" indent="-230292" eaLnBrk="0" fontAlgn="base" hangingPunct="0">
              <a:spcBef>
                <a:spcPct val="0"/>
              </a:spcBef>
              <a:spcAft>
                <a:spcPct val="0"/>
              </a:spcAft>
              <a:defRPr>
                <a:solidFill>
                  <a:schemeClr val="tx1"/>
                </a:solidFill>
                <a:latin typeface="Arial" charset="0"/>
              </a:defRPr>
            </a:lvl6pPr>
            <a:lvl7pPr marL="2993791" indent="-230292" eaLnBrk="0" fontAlgn="base" hangingPunct="0">
              <a:spcBef>
                <a:spcPct val="0"/>
              </a:spcBef>
              <a:spcAft>
                <a:spcPct val="0"/>
              </a:spcAft>
              <a:defRPr>
                <a:solidFill>
                  <a:schemeClr val="tx1"/>
                </a:solidFill>
                <a:latin typeface="Arial" charset="0"/>
              </a:defRPr>
            </a:lvl7pPr>
            <a:lvl8pPr marL="3454375" indent="-230292" eaLnBrk="0" fontAlgn="base" hangingPunct="0">
              <a:spcBef>
                <a:spcPct val="0"/>
              </a:spcBef>
              <a:spcAft>
                <a:spcPct val="0"/>
              </a:spcAft>
              <a:defRPr>
                <a:solidFill>
                  <a:schemeClr val="tx1"/>
                </a:solidFill>
                <a:latin typeface="Arial" charset="0"/>
              </a:defRPr>
            </a:lvl8pPr>
            <a:lvl9pPr marL="3914958" indent="-230292" eaLnBrk="0" fontAlgn="base" hangingPunct="0">
              <a:spcBef>
                <a:spcPct val="0"/>
              </a:spcBef>
              <a:spcAft>
                <a:spcPct val="0"/>
              </a:spcAft>
              <a:defRPr>
                <a:solidFill>
                  <a:schemeClr val="tx1"/>
                </a:solidFill>
                <a:latin typeface="Arial" charset="0"/>
              </a:defRPr>
            </a:lvl9pPr>
          </a:lstStyle>
          <a:p>
            <a:pPr eaLnBrk="1" hangingPunct="1"/>
            <a:fld id="{15B9E54B-D5BC-4A97-B403-231AE4E63A5B}" type="slidenum">
              <a:rPr lang="en-US" smtClean="0"/>
              <a:pPr eaLnBrk="1" hangingPunct="1"/>
              <a:t>5</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701041" y="4415791"/>
            <a:ext cx="5608320" cy="4183380"/>
          </a:xfrm>
          <a:noFill/>
        </p:spPr>
        <p:txBody>
          <a:bodyPr/>
          <a:lstStyle/>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8448" indent="-287865" eaLnBrk="0" hangingPunct="0">
              <a:defRPr>
                <a:solidFill>
                  <a:schemeClr val="tx1"/>
                </a:solidFill>
                <a:latin typeface="Arial" charset="0"/>
              </a:defRPr>
            </a:lvl2pPr>
            <a:lvl3pPr marL="1151458" indent="-230292" eaLnBrk="0" hangingPunct="0">
              <a:defRPr>
                <a:solidFill>
                  <a:schemeClr val="tx1"/>
                </a:solidFill>
                <a:latin typeface="Arial" charset="0"/>
              </a:defRPr>
            </a:lvl3pPr>
            <a:lvl4pPr marL="1612041" indent="-230292" eaLnBrk="0" hangingPunct="0">
              <a:defRPr>
                <a:solidFill>
                  <a:schemeClr val="tx1"/>
                </a:solidFill>
                <a:latin typeface="Arial" charset="0"/>
              </a:defRPr>
            </a:lvl4pPr>
            <a:lvl5pPr marL="2072625" indent="-230292" eaLnBrk="0" hangingPunct="0">
              <a:defRPr>
                <a:solidFill>
                  <a:schemeClr val="tx1"/>
                </a:solidFill>
                <a:latin typeface="Arial" charset="0"/>
              </a:defRPr>
            </a:lvl5pPr>
            <a:lvl6pPr marL="2533208" indent="-230292" eaLnBrk="0" fontAlgn="base" hangingPunct="0">
              <a:spcBef>
                <a:spcPct val="0"/>
              </a:spcBef>
              <a:spcAft>
                <a:spcPct val="0"/>
              </a:spcAft>
              <a:defRPr>
                <a:solidFill>
                  <a:schemeClr val="tx1"/>
                </a:solidFill>
                <a:latin typeface="Arial" charset="0"/>
              </a:defRPr>
            </a:lvl6pPr>
            <a:lvl7pPr marL="2993791" indent="-230292" eaLnBrk="0" fontAlgn="base" hangingPunct="0">
              <a:spcBef>
                <a:spcPct val="0"/>
              </a:spcBef>
              <a:spcAft>
                <a:spcPct val="0"/>
              </a:spcAft>
              <a:defRPr>
                <a:solidFill>
                  <a:schemeClr val="tx1"/>
                </a:solidFill>
                <a:latin typeface="Arial" charset="0"/>
              </a:defRPr>
            </a:lvl7pPr>
            <a:lvl8pPr marL="3454375" indent="-230292" eaLnBrk="0" fontAlgn="base" hangingPunct="0">
              <a:spcBef>
                <a:spcPct val="0"/>
              </a:spcBef>
              <a:spcAft>
                <a:spcPct val="0"/>
              </a:spcAft>
              <a:defRPr>
                <a:solidFill>
                  <a:schemeClr val="tx1"/>
                </a:solidFill>
                <a:latin typeface="Arial" charset="0"/>
              </a:defRPr>
            </a:lvl8pPr>
            <a:lvl9pPr marL="3914958" indent="-230292" eaLnBrk="0" fontAlgn="base" hangingPunct="0">
              <a:spcBef>
                <a:spcPct val="0"/>
              </a:spcBef>
              <a:spcAft>
                <a:spcPct val="0"/>
              </a:spcAft>
              <a:defRPr>
                <a:solidFill>
                  <a:schemeClr val="tx1"/>
                </a:solidFill>
                <a:latin typeface="Arial" charset="0"/>
              </a:defRPr>
            </a:lvl9pPr>
          </a:lstStyle>
          <a:p>
            <a:pPr eaLnBrk="1" hangingPunct="1"/>
            <a:fld id="{15B9E54B-D5BC-4A97-B403-231AE4E63A5B}" type="slidenum">
              <a:rPr lang="en-US" smtClean="0"/>
              <a:pPr eaLnBrk="1" hangingPunct="1"/>
              <a:t>6</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701041" y="4415791"/>
            <a:ext cx="5608320" cy="4183380"/>
          </a:xfrm>
          <a:noFill/>
        </p:spPr>
        <p:txBody>
          <a:bodyPr/>
          <a:lstStyle/>
          <a:p>
            <a:pPr eaLnBrk="1" hangingPunct="1"/>
            <a:endParaRPr lang="en-US" dirty="0"/>
          </a:p>
        </p:txBody>
      </p:sp>
    </p:spTree>
    <p:extLst>
      <p:ext uri="{BB962C8B-B14F-4D97-AF65-F5344CB8AC3E}">
        <p14:creationId xmlns:p14="http://schemas.microsoft.com/office/powerpoint/2010/main" val="2224995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8448" indent="-287865" eaLnBrk="0" hangingPunct="0">
              <a:defRPr>
                <a:solidFill>
                  <a:schemeClr val="tx1"/>
                </a:solidFill>
                <a:latin typeface="Arial" charset="0"/>
              </a:defRPr>
            </a:lvl2pPr>
            <a:lvl3pPr marL="1151458" indent="-230292" eaLnBrk="0" hangingPunct="0">
              <a:defRPr>
                <a:solidFill>
                  <a:schemeClr val="tx1"/>
                </a:solidFill>
                <a:latin typeface="Arial" charset="0"/>
              </a:defRPr>
            </a:lvl3pPr>
            <a:lvl4pPr marL="1612041" indent="-230292" eaLnBrk="0" hangingPunct="0">
              <a:defRPr>
                <a:solidFill>
                  <a:schemeClr val="tx1"/>
                </a:solidFill>
                <a:latin typeface="Arial" charset="0"/>
              </a:defRPr>
            </a:lvl4pPr>
            <a:lvl5pPr marL="2072625" indent="-230292" eaLnBrk="0" hangingPunct="0">
              <a:defRPr>
                <a:solidFill>
                  <a:schemeClr val="tx1"/>
                </a:solidFill>
                <a:latin typeface="Arial" charset="0"/>
              </a:defRPr>
            </a:lvl5pPr>
            <a:lvl6pPr marL="2533208" indent="-230292" eaLnBrk="0" fontAlgn="base" hangingPunct="0">
              <a:spcBef>
                <a:spcPct val="0"/>
              </a:spcBef>
              <a:spcAft>
                <a:spcPct val="0"/>
              </a:spcAft>
              <a:defRPr>
                <a:solidFill>
                  <a:schemeClr val="tx1"/>
                </a:solidFill>
                <a:latin typeface="Arial" charset="0"/>
              </a:defRPr>
            </a:lvl6pPr>
            <a:lvl7pPr marL="2993791" indent="-230292" eaLnBrk="0" fontAlgn="base" hangingPunct="0">
              <a:spcBef>
                <a:spcPct val="0"/>
              </a:spcBef>
              <a:spcAft>
                <a:spcPct val="0"/>
              </a:spcAft>
              <a:defRPr>
                <a:solidFill>
                  <a:schemeClr val="tx1"/>
                </a:solidFill>
                <a:latin typeface="Arial" charset="0"/>
              </a:defRPr>
            </a:lvl7pPr>
            <a:lvl8pPr marL="3454375" indent="-230292" eaLnBrk="0" fontAlgn="base" hangingPunct="0">
              <a:spcBef>
                <a:spcPct val="0"/>
              </a:spcBef>
              <a:spcAft>
                <a:spcPct val="0"/>
              </a:spcAft>
              <a:defRPr>
                <a:solidFill>
                  <a:schemeClr val="tx1"/>
                </a:solidFill>
                <a:latin typeface="Arial" charset="0"/>
              </a:defRPr>
            </a:lvl8pPr>
            <a:lvl9pPr marL="3914958" indent="-230292" eaLnBrk="0" fontAlgn="base" hangingPunct="0">
              <a:spcBef>
                <a:spcPct val="0"/>
              </a:spcBef>
              <a:spcAft>
                <a:spcPct val="0"/>
              </a:spcAft>
              <a:defRPr>
                <a:solidFill>
                  <a:schemeClr val="tx1"/>
                </a:solidFill>
                <a:latin typeface="Arial" charset="0"/>
              </a:defRPr>
            </a:lvl9pPr>
          </a:lstStyle>
          <a:p>
            <a:pPr eaLnBrk="1" hangingPunct="1"/>
            <a:fld id="{15B9E54B-D5BC-4A97-B403-231AE4E63A5B}" type="slidenum">
              <a:rPr lang="en-US" smtClean="0"/>
              <a:pPr eaLnBrk="1" hangingPunct="1"/>
              <a:t>7</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701041" y="4415791"/>
            <a:ext cx="5608320" cy="4183380"/>
          </a:xfrm>
          <a:noFill/>
        </p:spPr>
        <p:txBody>
          <a:bodyPr/>
          <a:lstStyle/>
          <a:p>
            <a:pPr eaLnBrk="1" hangingPunct="1"/>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8448" indent="-287865" eaLnBrk="0" hangingPunct="0">
              <a:defRPr>
                <a:solidFill>
                  <a:schemeClr val="tx1"/>
                </a:solidFill>
                <a:latin typeface="Arial" charset="0"/>
              </a:defRPr>
            </a:lvl2pPr>
            <a:lvl3pPr marL="1151458" indent="-230292" eaLnBrk="0" hangingPunct="0">
              <a:defRPr>
                <a:solidFill>
                  <a:schemeClr val="tx1"/>
                </a:solidFill>
                <a:latin typeface="Arial" charset="0"/>
              </a:defRPr>
            </a:lvl3pPr>
            <a:lvl4pPr marL="1612041" indent="-230292" eaLnBrk="0" hangingPunct="0">
              <a:defRPr>
                <a:solidFill>
                  <a:schemeClr val="tx1"/>
                </a:solidFill>
                <a:latin typeface="Arial" charset="0"/>
              </a:defRPr>
            </a:lvl4pPr>
            <a:lvl5pPr marL="2072625" indent="-230292" eaLnBrk="0" hangingPunct="0">
              <a:defRPr>
                <a:solidFill>
                  <a:schemeClr val="tx1"/>
                </a:solidFill>
                <a:latin typeface="Arial" charset="0"/>
              </a:defRPr>
            </a:lvl5pPr>
            <a:lvl6pPr marL="2533208" indent="-230292" eaLnBrk="0" fontAlgn="base" hangingPunct="0">
              <a:spcBef>
                <a:spcPct val="0"/>
              </a:spcBef>
              <a:spcAft>
                <a:spcPct val="0"/>
              </a:spcAft>
              <a:defRPr>
                <a:solidFill>
                  <a:schemeClr val="tx1"/>
                </a:solidFill>
                <a:latin typeface="Arial" charset="0"/>
              </a:defRPr>
            </a:lvl6pPr>
            <a:lvl7pPr marL="2993791" indent="-230292" eaLnBrk="0" fontAlgn="base" hangingPunct="0">
              <a:spcBef>
                <a:spcPct val="0"/>
              </a:spcBef>
              <a:spcAft>
                <a:spcPct val="0"/>
              </a:spcAft>
              <a:defRPr>
                <a:solidFill>
                  <a:schemeClr val="tx1"/>
                </a:solidFill>
                <a:latin typeface="Arial" charset="0"/>
              </a:defRPr>
            </a:lvl7pPr>
            <a:lvl8pPr marL="3454375" indent="-230292" eaLnBrk="0" fontAlgn="base" hangingPunct="0">
              <a:spcBef>
                <a:spcPct val="0"/>
              </a:spcBef>
              <a:spcAft>
                <a:spcPct val="0"/>
              </a:spcAft>
              <a:defRPr>
                <a:solidFill>
                  <a:schemeClr val="tx1"/>
                </a:solidFill>
                <a:latin typeface="Arial" charset="0"/>
              </a:defRPr>
            </a:lvl8pPr>
            <a:lvl9pPr marL="3914958" indent="-230292" eaLnBrk="0" fontAlgn="base" hangingPunct="0">
              <a:spcBef>
                <a:spcPct val="0"/>
              </a:spcBef>
              <a:spcAft>
                <a:spcPct val="0"/>
              </a:spcAft>
              <a:defRPr>
                <a:solidFill>
                  <a:schemeClr val="tx1"/>
                </a:solidFill>
                <a:latin typeface="Arial" charset="0"/>
              </a:defRPr>
            </a:lvl9pPr>
          </a:lstStyle>
          <a:p>
            <a:pPr eaLnBrk="1" hangingPunct="1"/>
            <a:fld id="{15B9E54B-D5BC-4A97-B403-231AE4E63A5B}" type="slidenum">
              <a:rPr lang="en-US" smtClean="0"/>
              <a:pPr eaLnBrk="1" hangingPunct="1"/>
              <a:t>8</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701041" y="4415791"/>
            <a:ext cx="5608320" cy="4183380"/>
          </a:xfrm>
          <a:noFill/>
        </p:spPr>
        <p:txBody>
          <a:bodyPr/>
          <a:lstStyle/>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8448" indent="-287865" eaLnBrk="0" hangingPunct="0">
              <a:defRPr>
                <a:solidFill>
                  <a:schemeClr val="tx1"/>
                </a:solidFill>
                <a:latin typeface="Arial" charset="0"/>
              </a:defRPr>
            </a:lvl2pPr>
            <a:lvl3pPr marL="1151458" indent="-230292" eaLnBrk="0" hangingPunct="0">
              <a:defRPr>
                <a:solidFill>
                  <a:schemeClr val="tx1"/>
                </a:solidFill>
                <a:latin typeface="Arial" charset="0"/>
              </a:defRPr>
            </a:lvl3pPr>
            <a:lvl4pPr marL="1612041" indent="-230292" eaLnBrk="0" hangingPunct="0">
              <a:defRPr>
                <a:solidFill>
                  <a:schemeClr val="tx1"/>
                </a:solidFill>
                <a:latin typeface="Arial" charset="0"/>
              </a:defRPr>
            </a:lvl4pPr>
            <a:lvl5pPr marL="2072625" indent="-230292" eaLnBrk="0" hangingPunct="0">
              <a:defRPr>
                <a:solidFill>
                  <a:schemeClr val="tx1"/>
                </a:solidFill>
                <a:latin typeface="Arial" charset="0"/>
              </a:defRPr>
            </a:lvl5pPr>
            <a:lvl6pPr marL="2533208" indent="-230292" eaLnBrk="0" fontAlgn="base" hangingPunct="0">
              <a:spcBef>
                <a:spcPct val="0"/>
              </a:spcBef>
              <a:spcAft>
                <a:spcPct val="0"/>
              </a:spcAft>
              <a:defRPr>
                <a:solidFill>
                  <a:schemeClr val="tx1"/>
                </a:solidFill>
                <a:latin typeface="Arial" charset="0"/>
              </a:defRPr>
            </a:lvl6pPr>
            <a:lvl7pPr marL="2993791" indent="-230292" eaLnBrk="0" fontAlgn="base" hangingPunct="0">
              <a:spcBef>
                <a:spcPct val="0"/>
              </a:spcBef>
              <a:spcAft>
                <a:spcPct val="0"/>
              </a:spcAft>
              <a:defRPr>
                <a:solidFill>
                  <a:schemeClr val="tx1"/>
                </a:solidFill>
                <a:latin typeface="Arial" charset="0"/>
              </a:defRPr>
            </a:lvl7pPr>
            <a:lvl8pPr marL="3454375" indent="-230292" eaLnBrk="0" fontAlgn="base" hangingPunct="0">
              <a:spcBef>
                <a:spcPct val="0"/>
              </a:spcBef>
              <a:spcAft>
                <a:spcPct val="0"/>
              </a:spcAft>
              <a:defRPr>
                <a:solidFill>
                  <a:schemeClr val="tx1"/>
                </a:solidFill>
                <a:latin typeface="Arial" charset="0"/>
              </a:defRPr>
            </a:lvl8pPr>
            <a:lvl9pPr marL="3914958" indent="-230292" eaLnBrk="0" fontAlgn="base" hangingPunct="0">
              <a:spcBef>
                <a:spcPct val="0"/>
              </a:spcBef>
              <a:spcAft>
                <a:spcPct val="0"/>
              </a:spcAft>
              <a:defRPr>
                <a:solidFill>
                  <a:schemeClr val="tx1"/>
                </a:solidFill>
                <a:latin typeface="Arial" charset="0"/>
              </a:defRPr>
            </a:lvl9pPr>
          </a:lstStyle>
          <a:p>
            <a:pPr eaLnBrk="1" hangingPunct="1"/>
            <a:fld id="{15B9E54B-D5BC-4A97-B403-231AE4E63A5B}" type="slidenum">
              <a:rPr lang="en-US" smtClean="0"/>
              <a:pPr eaLnBrk="1" hangingPunct="1"/>
              <a:t>9</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701041" y="4415791"/>
            <a:ext cx="5608320" cy="4183380"/>
          </a:xfrm>
          <a:noFill/>
        </p:spPr>
        <p:txBody>
          <a:body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ECA4F-4632-4589-B51A-CFBC13F4BD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DD3E4B-983C-4D66-9B48-1D8302964E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4D65C5-CD57-4C98-A923-394E36546EB3}"/>
              </a:ext>
            </a:extLst>
          </p:cNvPr>
          <p:cNvSpPr>
            <a:spLocks noGrp="1"/>
          </p:cNvSpPr>
          <p:nvPr>
            <p:ph type="dt" sz="half" idx="10"/>
          </p:nvPr>
        </p:nvSpPr>
        <p:spPr/>
        <p:txBody>
          <a:bodyPr/>
          <a:lstStyle/>
          <a:p>
            <a:fld id="{35966F0D-14F5-41A7-8718-0C3C1B9AEC69}" type="datetimeFigureOut">
              <a:rPr lang="en-US" smtClean="0"/>
              <a:t>11/24/2020</a:t>
            </a:fld>
            <a:endParaRPr lang="en-US"/>
          </a:p>
        </p:txBody>
      </p:sp>
      <p:sp>
        <p:nvSpPr>
          <p:cNvPr id="5" name="Footer Placeholder 4">
            <a:extLst>
              <a:ext uri="{FF2B5EF4-FFF2-40B4-BE49-F238E27FC236}">
                <a16:creationId xmlns:a16="http://schemas.microsoft.com/office/drawing/2014/main" id="{9BF36CE5-9847-4A7E-8FAD-0EAB19814A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B7904-484F-4101-BB4D-A7F05CEF1038}"/>
              </a:ext>
            </a:extLst>
          </p:cNvPr>
          <p:cNvSpPr>
            <a:spLocks noGrp="1"/>
          </p:cNvSpPr>
          <p:nvPr>
            <p:ph type="sldNum" sz="quarter" idx="12"/>
          </p:nvPr>
        </p:nvSpPr>
        <p:spPr/>
        <p:txBody>
          <a:bodyPr/>
          <a:lstStyle/>
          <a:p>
            <a:fld id="{1F042619-BAE6-4B93-BE86-4B410ABE1CCC}" type="slidenum">
              <a:rPr lang="en-US" smtClean="0"/>
              <a:t>‹#›</a:t>
            </a:fld>
            <a:endParaRPr lang="en-US"/>
          </a:p>
        </p:txBody>
      </p:sp>
    </p:spTree>
    <p:extLst>
      <p:ext uri="{BB962C8B-B14F-4D97-AF65-F5344CB8AC3E}">
        <p14:creationId xmlns:p14="http://schemas.microsoft.com/office/powerpoint/2010/main" val="3124711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44575-E7B6-49F9-8EE4-674B5E896D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159572-7BBD-4A81-95C8-5C9BD3CA0E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E4993C-0989-4CD2-BD6C-7E44DD181AAC}"/>
              </a:ext>
            </a:extLst>
          </p:cNvPr>
          <p:cNvSpPr>
            <a:spLocks noGrp="1"/>
          </p:cNvSpPr>
          <p:nvPr>
            <p:ph type="dt" sz="half" idx="10"/>
          </p:nvPr>
        </p:nvSpPr>
        <p:spPr/>
        <p:txBody>
          <a:bodyPr/>
          <a:lstStyle/>
          <a:p>
            <a:fld id="{35966F0D-14F5-41A7-8718-0C3C1B9AEC69}" type="datetimeFigureOut">
              <a:rPr lang="en-US" smtClean="0"/>
              <a:t>11/24/2020</a:t>
            </a:fld>
            <a:endParaRPr lang="en-US"/>
          </a:p>
        </p:txBody>
      </p:sp>
      <p:sp>
        <p:nvSpPr>
          <p:cNvPr id="5" name="Footer Placeholder 4">
            <a:extLst>
              <a:ext uri="{FF2B5EF4-FFF2-40B4-BE49-F238E27FC236}">
                <a16:creationId xmlns:a16="http://schemas.microsoft.com/office/drawing/2014/main" id="{198FC9B2-3D6E-4A34-A198-2B43E9FC80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49342B-B08C-441F-8897-45A24E4F1D2F}"/>
              </a:ext>
            </a:extLst>
          </p:cNvPr>
          <p:cNvSpPr>
            <a:spLocks noGrp="1"/>
          </p:cNvSpPr>
          <p:nvPr>
            <p:ph type="sldNum" sz="quarter" idx="12"/>
          </p:nvPr>
        </p:nvSpPr>
        <p:spPr/>
        <p:txBody>
          <a:bodyPr/>
          <a:lstStyle/>
          <a:p>
            <a:fld id="{1F042619-BAE6-4B93-BE86-4B410ABE1CCC}" type="slidenum">
              <a:rPr lang="en-US" smtClean="0"/>
              <a:t>‹#›</a:t>
            </a:fld>
            <a:endParaRPr lang="en-US"/>
          </a:p>
        </p:txBody>
      </p:sp>
    </p:spTree>
    <p:extLst>
      <p:ext uri="{BB962C8B-B14F-4D97-AF65-F5344CB8AC3E}">
        <p14:creationId xmlns:p14="http://schemas.microsoft.com/office/powerpoint/2010/main" val="733608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1CDD43-13D2-4E3E-96BC-B6BBDA8254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4FA5C1-88F5-4797-8940-B5A813D125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0CC017-05B2-4441-95CC-857EC891C36E}"/>
              </a:ext>
            </a:extLst>
          </p:cNvPr>
          <p:cNvSpPr>
            <a:spLocks noGrp="1"/>
          </p:cNvSpPr>
          <p:nvPr>
            <p:ph type="dt" sz="half" idx="10"/>
          </p:nvPr>
        </p:nvSpPr>
        <p:spPr/>
        <p:txBody>
          <a:bodyPr/>
          <a:lstStyle/>
          <a:p>
            <a:fld id="{35966F0D-14F5-41A7-8718-0C3C1B9AEC69}" type="datetimeFigureOut">
              <a:rPr lang="en-US" smtClean="0"/>
              <a:t>11/24/2020</a:t>
            </a:fld>
            <a:endParaRPr lang="en-US"/>
          </a:p>
        </p:txBody>
      </p:sp>
      <p:sp>
        <p:nvSpPr>
          <p:cNvPr id="5" name="Footer Placeholder 4">
            <a:extLst>
              <a:ext uri="{FF2B5EF4-FFF2-40B4-BE49-F238E27FC236}">
                <a16:creationId xmlns:a16="http://schemas.microsoft.com/office/drawing/2014/main" id="{78CD7FDE-CF99-42CC-A8D1-CC86E29B9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D27C4B-6E4A-40DF-A569-D4A051EFBCEA}"/>
              </a:ext>
            </a:extLst>
          </p:cNvPr>
          <p:cNvSpPr>
            <a:spLocks noGrp="1"/>
          </p:cNvSpPr>
          <p:nvPr>
            <p:ph type="sldNum" sz="quarter" idx="12"/>
          </p:nvPr>
        </p:nvSpPr>
        <p:spPr/>
        <p:txBody>
          <a:bodyPr/>
          <a:lstStyle/>
          <a:p>
            <a:fld id="{1F042619-BAE6-4B93-BE86-4B410ABE1CCC}" type="slidenum">
              <a:rPr lang="en-US" smtClean="0"/>
              <a:t>‹#›</a:t>
            </a:fld>
            <a:endParaRPr lang="en-US"/>
          </a:p>
        </p:txBody>
      </p:sp>
    </p:spTree>
    <p:extLst>
      <p:ext uri="{BB962C8B-B14F-4D97-AF65-F5344CB8AC3E}">
        <p14:creationId xmlns:p14="http://schemas.microsoft.com/office/powerpoint/2010/main" val="3340486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52B8-D20C-4025-9B68-00C6CC7511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B6DBF1-30DE-4D87-BEDC-84DB83EE6B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63EADA-462D-4996-AD1D-A2C80E599D57}"/>
              </a:ext>
            </a:extLst>
          </p:cNvPr>
          <p:cNvSpPr>
            <a:spLocks noGrp="1"/>
          </p:cNvSpPr>
          <p:nvPr>
            <p:ph type="dt" sz="half" idx="10"/>
          </p:nvPr>
        </p:nvSpPr>
        <p:spPr/>
        <p:txBody>
          <a:bodyPr/>
          <a:lstStyle/>
          <a:p>
            <a:fld id="{35966F0D-14F5-41A7-8718-0C3C1B9AEC69}" type="datetimeFigureOut">
              <a:rPr lang="en-US" smtClean="0"/>
              <a:t>11/24/2020</a:t>
            </a:fld>
            <a:endParaRPr lang="en-US"/>
          </a:p>
        </p:txBody>
      </p:sp>
      <p:sp>
        <p:nvSpPr>
          <p:cNvPr id="5" name="Footer Placeholder 4">
            <a:extLst>
              <a:ext uri="{FF2B5EF4-FFF2-40B4-BE49-F238E27FC236}">
                <a16:creationId xmlns:a16="http://schemas.microsoft.com/office/drawing/2014/main" id="{CB45FD72-1E78-4DFB-B27D-100F830932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577126-DDB7-4E13-B1BC-B98B841128E7}"/>
              </a:ext>
            </a:extLst>
          </p:cNvPr>
          <p:cNvSpPr>
            <a:spLocks noGrp="1"/>
          </p:cNvSpPr>
          <p:nvPr>
            <p:ph type="sldNum" sz="quarter" idx="12"/>
          </p:nvPr>
        </p:nvSpPr>
        <p:spPr/>
        <p:txBody>
          <a:bodyPr/>
          <a:lstStyle/>
          <a:p>
            <a:fld id="{1F042619-BAE6-4B93-BE86-4B410ABE1CCC}" type="slidenum">
              <a:rPr lang="en-US" smtClean="0"/>
              <a:t>‹#›</a:t>
            </a:fld>
            <a:endParaRPr lang="en-US"/>
          </a:p>
        </p:txBody>
      </p:sp>
    </p:spTree>
    <p:extLst>
      <p:ext uri="{BB962C8B-B14F-4D97-AF65-F5344CB8AC3E}">
        <p14:creationId xmlns:p14="http://schemas.microsoft.com/office/powerpoint/2010/main" val="1088332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81118-EEE2-4561-8F77-046E8325CE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330723-0122-451F-97B1-BFBB43014C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BF5D30-335D-463C-95F5-C85C5138EC68}"/>
              </a:ext>
            </a:extLst>
          </p:cNvPr>
          <p:cNvSpPr>
            <a:spLocks noGrp="1"/>
          </p:cNvSpPr>
          <p:nvPr>
            <p:ph type="dt" sz="half" idx="10"/>
          </p:nvPr>
        </p:nvSpPr>
        <p:spPr/>
        <p:txBody>
          <a:bodyPr/>
          <a:lstStyle/>
          <a:p>
            <a:fld id="{35966F0D-14F5-41A7-8718-0C3C1B9AEC69}" type="datetimeFigureOut">
              <a:rPr lang="en-US" smtClean="0"/>
              <a:t>11/24/2020</a:t>
            </a:fld>
            <a:endParaRPr lang="en-US"/>
          </a:p>
        </p:txBody>
      </p:sp>
      <p:sp>
        <p:nvSpPr>
          <p:cNvPr id="5" name="Footer Placeholder 4">
            <a:extLst>
              <a:ext uri="{FF2B5EF4-FFF2-40B4-BE49-F238E27FC236}">
                <a16:creationId xmlns:a16="http://schemas.microsoft.com/office/drawing/2014/main" id="{1AF9ED35-C1FC-4A30-B686-8D621D5AF6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7F1D13-87B6-4013-AC82-10B9457B5E07}"/>
              </a:ext>
            </a:extLst>
          </p:cNvPr>
          <p:cNvSpPr>
            <a:spLocks noGrp="1"/>
          </p:cNvSpPr>
          <p:nvPr>
            <p:ph type="sldNum" sz="quarter" idx="12"/>
          </p:nvPr>
        </p:nvSpPr>
        <p:spPr/>
        <p:txBody>
          <a:bodyPr/>
          <a:lstStyle/>
          <a:p>
            <a:fld id="{1F042619-BAE6-4B93-BE86-4B410ABE1CCC}" type="slidenum">
              <a:rPr lang="en-US" smtClean="0"/>
              <a:t>‹#›</a:t>
            </a:fld>
            <a:endParaRPr lang="en-US"/>
          </a:p>
        </p:txBody>
      </p:sp>
    </p:spTree>
    <p:extLst>
      <p:ext uri="{BB962C8B-B14F-4D97-AF65-F5344CB8AC3E}">
        <p14:creationId xmlns:p14="http://schemas.microsoft.com/office/powerpoint/2010/main" val="4057716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91ED8-69C3-47F8-8CBE-B2FAC82BA3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E4B650-EA69-45F5-BB19-F4B8599675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685757-6296-4AC2-9779-BAEAE0CEC0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61BB7B-17FE-4244-854D-8DD5D43FE3BE}"/>
              </a:ext>
            </a:extLst>
          </p:cNvPr>
          <p:cNvSpPr>
            <a:spLocks noGrp="1"/>
          </p:cNvSpPr>
          <p:nvPr>
            <p:ph type="dt" sz="half" idx="10"/>
          </p:nvPr>
        </p:nvSpPr>
        <p:spPr/>
        <p:txBody>
          <a:bodyPr/>
          <a:lstStyle/>
          <a:p>
            <a:fld id="{35966F0D-14F5-41A7-8718-0C3C1B9AEC69}" type="datetimeFigureOut">
              <a:rPr lang="en-US" smtClean="0"/>
              <a:t>11/24/2020</a:t>
            </a:fld>
            <a:endParaRPr lang="en-US"/>
          </a:p>
        </p:txBody>
      </p:sp>
      <p:sp>
        <p:nvSpPr>
          <p:cNvPr id="6" name="Footer Placeholder 5">
            <a:extLst>
              <a:ext uri="{FF2B5EF4-FFF2-40B4-BE49-F238E27FC236}">
                <a16:creationId xmlns:a16="http://schemas.microsoft.com/office/drawing/2014/main" id="{827A64B0-2500-40C8-8E19-637883783D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188B89-2F52-4109-994A-F5A741FE4BDB}"/>
              </a:ext>
            </a:extLst>
          </p:cNvPr>
          <p:cNvSpPr>
            <a:spLocks noGrp="1"/>
          </p:cNvSpPr>
          <p:nvPr>
            <p:ph type="sldNum" sz="quarter" idx="12"/>
          </p:nvPr>
        </p:nvSpPr>
        <p:spPr/>
        <p:txBody>
          <a:bodyPr/>
          <a:lstStyle/>
          <a:p>
            <a:fld id="{1F042619-BAE6-4B93-BE86-4B410ABE1CCC}" type="slidenum">
              <a:rPr lang="en-US" smtClean="0"/>
              <a:t>‹#›</a:t>
            </a:fld>
            <a:endParaRPr lang="en-US"/>
          </a:p>
        </p:txBody>
      </p:sp>
    </p:spTree>
    <p:extLst>
      <p:ext uri="{BB962C8B-B14F-4D97-AF65-F5344CB8AC3E}">
        <p14:creationId xmlns:p14="http://schemas.microsoft.com/office/powerpoint/2010/main" val="4247011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A1D75-68E3-48AB-99B2-B6CEC2D260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1C0CED-0217-43C8-AD0D-B41FF36DA6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245C76-52FB-423A-B208-934E26157A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C9B9DB-3504-4AD7-8F4A-E3F1E07505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0D0E0B-3C4E-4F91-9393-71C1AD856C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F2205F-F791-4042-B7A2-B1C7DB07898E}"/>
              </a:ext>
            </a:extLst>
          </p:cNvPr>
          <p:cNvSpPr>
            <a:spLocks noGrp="1"/>
          </p:cNvSpPr>
          <p:nvPr>
            <p:ph type="dt" sz="half" idx="10"/>
          </p:nvPr>
        </p:nvSpPr>
        <p:spPr/>
        <p:txBody>
          <a:bodyPr/>
          <a:lstStyle/>
          <a:p>
            <a:fld id="{35966F0D-14F5-41A7-8718-0C3C1B9AEC69}" type="datetimeFigureOut">
              <a:rPr lang="en-US" smtClean="0"/>
              <a:t>11/24/2020</a:t>
            </a:fld>
            <a:endParaRPr lang="en-US"/>
          </a:p>
        </p:txBody>
      </p:sp>
      <p:sp>
        <p:nvSpPr>
          <p:cNvPr id="8" name="Footer Placeholder 7">
            <a:extLst>
              <a:ext uri="{FF2B5EF4-FFF2-40B4-BE49-F238E27FC236}">
                <a16:creationId xmlns:a16="http://schemas.microsoft.com/office/drawing/2014/main" id="{65EAF4C2-8D67-4627-857B-B1E8AFADB4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F93F23-8684-44BB-96C3-12F38AC4DA14}"/>
              </a:ext>
            </a:extLst>
          </p:cNvPr>
          <p:cNvSpPr>
            <a:spLocks noGrp="1"/>
          </p:cNvSpPr>
          <p:nvPr>
            <p:ph type="sldNum" sz="quarter" idx="12"/>
          </p:nvPr>
        </p:nvSpPr>
        <p:spPr/>
        <p:txBody>
          <a:bodyPr/>
          <a:lstStyle/>
          <a:p>
            <a:fld id="{1F042619-BAE6-4B93-BE86-4B410ABE1CCC}" type="slidenum">
              <a:rPr lang="en-US" smtClean="0"/>
              <a:t>‹#›</a:t>
            </a:fld>
            <a:endParaRPr lang="en-US"/>
          </a:p>
        </p:txBody>
      </p:sp>
    </p:spTree>
    <p:extLst>
      <p:ext uri="{BB962C8B-B14F-4D97-AF65-F5344CB8AC3E}">
        <p14:creationId xmlns:p14="http://schemas.microsoft.com/office/powerpoint/2010/main" val="3045936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98EA9-7655-4A24-B5FF-C5817CAB17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38C44B-7FC6-46DC-8D02-1A1189D1867E}"/>
              </a:ext>
            </a:extLst>
          </p:cNvPr>
          <p:cNvSpPr>
            <a:spLocks noGrp="1"/>
          </p:cNvSpPr>
          <p:nvPr>
            <p:ph type="dt" sz="half" idx="10"/>
          </p:nvPr>
        </p:nvSpPr>
        <p:spPr/>
        <p:txBody>
          <a:bodyPr/>
          <a:lstStyle/>
          <a:p>
            <a:fld id="{35966F0D-14F5-41A7-8718-0C3C1B9AEC69}" type="datetimeFigureOut">
              <a:rPr lang="en-US" smtClean="0"/>
              <a:t>11/24/2020</a:t>
            </a:fld>
            <a:endParaRPr lang="en-US"/>
          </a:p>
        </p:txBody>
      </p:sp>
      <p:sp>
        <p:nvSpPr>
          <p:cNvPr id="4" name="Footer Placeholder 3">
            <a:extLst>
              <a:ext uri="{FF2B5EF4-FFF2-40B4-BE49-F238E27FC236}">
                <a16:creationId xmlns:a16="http://schemas.microsoft.com/office/drawing/2014/main" id="{E1B3040D-B596-4B96-AD87-CCCE2A330A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BAB3E0-8955-4A6A-AD87-05F9025F3E17}"/>
              </a:ext>
            </a:extLst>
          </p:cNvPr>
          <p:cNvSpPr>
            <a:spLocks noGrp="1"/>
          </p:cNvSpPr>
          <p:nvPr>
            <p:ph type="sldNum" sz="quarter" idx="12"/>
          </p:nvPr>
        </p:nvSpPr>
        <p:spPr/>
        <p:txBody>
          <a:bodyPr/>
          <a:lstStyle/>
          <a:p>
            <a:fld id="{1F042619-BAE6-4B93-BE86-4B410ABE1CCC}" type="slidenum">
              <a:rPr lang="en-US" smtClean="0"/>
              <a:t>‹#›</a:t>
            </a:fld>
            <a:endParaRPr lang="en-US"/>
          </a:p>
        </p:txBody>
      </p:sp>
    </p:spTree>
    <p:extLst>
      <p:ext uri="{BB962C8B-B14F-4D97-AF65-F5344CB8AC3E}">
        <p14:creationId xmlns:p14="http://schemas.microsoft.com/office/powerpoint/2010/main" val="3348266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571E9D-AC7D-49D9-81C4-C829B586C8EE}"/>
              </a:ext>
            </a:extLst>
          </p:cNvPr>
          <p:cNvSpPr>
            <a:spLocks noGrp="1"/>
          </p:cNvSpPr>
          <p:nvPr>
            <p:ph type="dt" sz="half" idx="10"/>
          </p:nvPr>
        </p:nvSpPr>
        <p:spPr/>
        <p:txBody>
          <a:bodyPr/>
          <a:lstStyle/>
          <a:p>
            <a:fld id="{35966F0D-14F5-41A7-8718-0C3C1B9AEC69}" type="datetimeFigureOut">
              <a:rPr lang="en-US" smtClean="0"/>
              <a:t>11/24/2020</a:t>
            </a:fld>
            <a:endParaRPr lang="en-US"/>
          </a:p>
        </p:txBody>
      </p:sp>
      <p:sp>
        <p:nvSpPr>
          <p:cNvPr id="3" name="Footer Placeholder 2">
            <a:extLst>
              <a:ext uri="{FF2B5EF4-FFF2-40B4-BE49-F238E27FC236}">
                <a16:creationId xmlns:a16="http://schemas.microsoft.com/office/drawing/2014/main" id="{3A3B0835-9A87-481C-8BE9-BBA91FF16C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C8787A-4098-4D4D-86EE-F5D68D2D1BB7}"/>
              </a:ext>
            </a:extLst>
          </p:cNvPr>
          <p:cNvSpPr>
            <a:spLocks noGrp="1"/>
          </p:cNvSpPr>
          <p:nvPr>
            <p:ph type="sldNum" sz="quarter" idx="12"/>
          </p:nvPr>
        </p:nvSpPr>
        <p:spPr/>
        <p:txBody>
          <a:bodyPr/>
          <a:lstStyle/>
          <a:p>
            <a:fld id="{1F042619-BAE6-4B93-BE86-4B410ABE1CCC}" type="slidenum">
              <a:rPr lang="en-US" smtClean="0"/>
              <a:t>‹#›</a:t>
            </a:fld>
            <a:endParaRPr lang="en-US"/>
          </a:p>
        </p:txBody>
      </p:sp>
    </p:spTree>
    <p:extLst>
      <p:ext uri="{BB962C8B-B14F-4D97-AF65-F5344CB8AC3E}">
        <p14:creationId xmlns:p14="http://schemas.microsoft.com/office/powerpoint/2010/main" val="180997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58DC6-57EE-4967-B1EA-91ED08C90C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B20E1A-42D7-4D79-A20A-CAC06B3EA9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21B944-4B41-468F-A7C5-AC1E61620B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68A396-E942-48BC-94DC-9C96AC053D01}"/>
              </a:ext>
            </a:extLst>
          </p:cNvPr>
          <p:cNvSpPr>
            <a:spLocks noGrp="1"/>
          </p:cNvSpPr>
          <p:nvPr>
            <p:ph type="dt" sz="half" idx="10"/>
          </p:nvPr>
        </p:nvSpPr>
        <p:spPr/>
        <p:txBody>
          <a:bodyPr/>
          <a:lstStyle/>
          <a:p>
            <a:fld id="{35966F0D-14F5-41A7-8718-0C3C1B9AEC69}" type="datetimeFigureOut">
              <a:rPr lang="en-US" smtClean="0"/>
              <a:t>11/24/2020</a:t>
            </a:fld>
            <a:endParaRPr lang="en-US"/>
          </a:p>
        </p:txBody>
      </p:sp>
      <p:sp>
        <p:nvSpPr>
          <p:cNvPr id="6" name="Footer Placeholder 5">
            <a:extLst>
              <a:ext uri="{FF2B5EF4-FFF2-40B4-BE49-F238E27FC236}">
                <a16:creationId xmlns:a16="http://schemas.microsoft.com/office/drawing/2014/main" id="{0D0D87C8-3834-4BBB-BA7E-E7E9F9996E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61FAB3-88B9-4E6A-9DFC-CA6B2D7AA04B}"/>
              </a:ext>
            </a:extLst>
          </p:cNvPr>
          <p:cNvSpPr>
            <a:spLocks noGrp="1"/>
          </p:cNvSpPr>
          <p:nvPr>
            <p:ph type="sldNum" sz="quarter" idx="12"/>
          </p:nvPr>
        </p:nvSpPr>
        <p:spPr/>
        <p:txBody>
          <a:bodyPr/>
          <a:lstStyle/>
          <a:p>
            <a:fld id="{1F042619-BAE6-4B93-BE86-4B410ABE1CCC}" type="slidenum">
              <a:rPr lang="en-US" smtClean="0"/>
              <a:t>‹#›</a:t>
            </a:fld>
            <a:endParaRPr lang="en-US"/>
          </a:p>
        </p:txBody>
      </p:sp>
    </p:spTree>
    <p:extLst>
      <p:ext uri="{BB962C8B-B14F-4D97-AF65-F5344CB8AC3E}">
        <p14:creationId xmlns:p14="http://schemas.microsoft.com/office/powerpoint/2010/main" val="2487944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686B8-FA72-4491-86F7-364B6F168C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17DD08-8390-4DE4-A2D9-D0BDB0328D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0CA7FC-A533-4DA2-A10B-682FAA853D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6CACDC-6774-4D58-B461-2286A264B777}"/>
              </a:ext>
            </a:extLst>
          </p:cNvPr>
          <p:cNvSpPr>
            <a:spLocks noGrp="1"/>
          </p:cNvSpPr>
          <p:nvPr>
            <p:ph type="dt" sz="half" idx="10"/>
          </p:nvPr>
        </p:nvSpPr>
        <p:spPr/>
        <p:txBody>
          <a:bodyPr/>
          <a:lstStyle/>
          <a:p>
            <a:fld id="{35966F0D-14F5-41A7-8718-0C3C1B9AEC69}" type="datetimeFigureOut">
              <a:rPr lang="en-US" smtClean="0"/>
              <a:t>11/24/2020</a:t>
            </a:fld>
            <a:endParaRPr lang="en-US"/>
          </a:p>
        </p:txBody>
      </p:sp>
      <p:sp>
        <p:nvSpPr>
          <p:cNvPr id="6" name="Footer Placeholder 5">
            <a:extLst>
              <a:ext uri="{FF2B5EF4-FFF2-40B4-BE49-F238E27FC236}">
                <a16:creationId xmlns:a16="http://schemas.microsoft.com/office/drawing/2014/main" id="{12061DE8-F303-4EB5-A876-FD03D15C17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3CD090-7161-4FE5-9360-46A49B30A5C3}"/>
              </a:ext>
            </a:extLst>
          </p:cNvPr>
          <p:cNvSpPr>
            <a:spLocks noGrp="1"/>
          </p:cNvSpPr>
          <p:nvPr>
            <p:ph type="sldNum" sz="quarter" idx="12"/>
          </p:nvPr>
        </p:nvSpPr>
        <p:spPr/>
        <p:txBody>
          <a:bodyPr/>
          <a:lstStyle/>
          <a:p>
            <a:fld id="{1F042619-BAE6-4B93-BE86-4B410ABE1CCC}" type="slidenum">
              <a:rPr lang="en-US" smtClean="0"/>
              <a:t>‹#›</a:t>
            </a:fld>
            <a:endParaRPr lang="en-US"/>
          </a:p>
        </p:txBody>
      </p:sp>
    </p:spTree>
    <p:extLst>
      <p:ext uri="{BB962C8B-B14F-4D97-AF65-F5344CB8AC3E}">
        <p14:creationId xmlns:p14="http://schemas.microsoft.com/office/powerpoint/2010/main" val="2132894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AB330-CC44-4D77-8C51-075E815304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CC7E78-7D4D-475B-A965-19F85EA872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A0301-C8E0-40FD-9E3B-4C4741E067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66F0D-14F5-41A7-8718-0C3C1B9AEC69}" type="datetimeFigureOut">
              <a:rPr lang="en-US" smtClean="0"/>
              <a:t>11/24/2020</a:t>
            </a:fld>
            <a:endParaRPr lang="en-US"/>
          </a:p>
        </p:txBody>
      </p:sp>
      <p:sp>
        <p:nvSpPr>
          <p:cNvPr id="5" name="Footer Placeholder 4">
            <a:extLst>
              <a:ext uri="{FF2B5EF4-FFF2-40B4-BE49-F238E27FC236}">
                <a16:creationId xmlns:a16="http://schemas.microsoft.com/office/drawing/2014/main" id="{BB4ABE9D-4193-49DB-818F-494A0EC50E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135DE0-469F-46DB-A875-8BBD265DF7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42619-BAE6-4B93-BE86-4B410ABE1CCC}" type="slidenum">
              <a:rPr lang="en-US" smtClean="0"/>
              <a:t>‹#›</a:t>
            </a:fld>
            <a:endParaRPr lang="en-US"/>
          </a:p>
        </p:txBody>
      </p:sp>
    </p:spTree>
    <p:extLst>
      <p:ext uri="{BB962C8B-B14F-4D97-AF65-F5344CB8AC3E}">
        <p14:creationId xmlns:p14="http://schemas.microsoft.com/office/powerpoint/2010/main" val="3936950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2907"/>
            <a:ext cx="9144000" cy="6855093"/>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6142" y="6324601"/>
            <a:ext cx="4900859" cy="482801"/>
          </a:xfrm>
          <a:prstGeom prst="rect">
            <a:avLst/>
          </a:prstGeom>
        </p:spPr>
      </p:pic>
      <p:grpSp>
        <p:nvGrpSpPr>
          <p:cNvPr id="27" name="Group 26"/>
          <p:cNvGrpSpPr/>
          <p:nvPr/>
        </p:nvGrpSpPr>
        <p:grpSpPr>
          <a:xfrm>
            <a:off x="2209800" y="2212684"/>
            <a:ext cx="7742081" cy="3273717"/>
            <a:chOff x="685799" y="2456523"/>
            <a:chExt cx="7742081" cy="3273717"/>
          </a:xfrm>
        </p:grpSpPr>
        <p:sp>
          <p:nvSpPr>
            <p:cNvPr id="6" name="Rounded Rectangle 5"/>
            <p:cNvSpPr/>
            <p:nvPr/>
          </p:nvSpPr>
          <p:spPr>
            <a:xfrm>
              <a:off x="3672679" y="4358640"/>
              <a:ext cx="4114800" cy="1371600"/>
            </a:xfrm>
            <a:prstGeom prst="roundRect">
              <a:avLst>
                <a:gd name="adj" fmla="val 0"/>
              </a:avLst>
            </a:prstGeom>
            <a:solidFill>
              <a:srgbClr val="003366"/>
            </a:solidFill>
            <a:ln w="7620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spcAft>
                  <a:spcPts val="600"/>
                </a:spcAft>
              </a:pPr>
              <a:endParaRPr lang="en-US" altLang="en-US" sz="1400" dirty="0">
                <a:solidFill>
                  <a:schemeClr val="tx1"/>
                </a:solidFill>
                <a:latin typeface="Calibri" pitchFamily="34" charset="0"/>
                <a:cs typeface="Calibri" pitchFamily="34" charset="0"/>
              </a:endParaRPr>
            </a:p>
          </p:txBody>
        </p:sp>
        <p:sp>
          <p:nvSpPr>
            <p:cNvPr id="5" name="Rectangle 4"/>
            <p:cNvSpPr/>
            <p:nvPr/>
          </p:nvSpPr>
          <p:spPr>
            <a:xfrm>
              <a:off x="7787479" y="4358640"/>
              <a:ext cx="640401" cy="1371600"/>
            </a:xfrm>
            <a:prstGeom prst="rect">
              <a:avLst/>
            </a:prstGeom>
            <a:solidFill>
              <a:srgbClr val="78B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5" name="Group 14"/>
            <p:cNvGrpSpPr/>
            <p:nvPr/>
          </p:nvGrpSpPr>
          <p:grpSpPr>
            <a:xfrm>
              <a:off x="685799" y="2456523"/>
              <a:ext cx="6400801" cy="1828799"/>
              <a:chOff x="619221" y="1165084"/>
              <a:chExt cx="10253712" cy="443788"/>
            </a:xfrm>
          </p:grpSpPr>
          <p:sp>
            <p:nvSpPr>
              <p:cNvPr id="16" name="Rectangle 15"/>
              <p:cNvSpPr/>
              <p:nvPr/>
            </p:nvSpPr>
            <p:spPr>
              <a:xfrm>
                <a:off x="619221" y="1165084"/>
                <a:ext cx="10253712" cy="443787"/>
              </a:xfrm>
              <a:prstGeom prst="rect">
                <a:avLst/>
              </a:prstGeom>
              <a:solidFill>
                <a:schemeClr val="tx1">
                  <a:lumMod val="75000"/>
                  <a:lumOff val="25000"/>
                </a:schemeClr>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marL="182880" algn="ctr">
                  <a:spcAft>
                    <a:spcPts val="600"/>
                  </a:spcAft>
                  <a:buClr>
                    <a:srgbClr val="4A83B7"/>
                  </a:buClr>
                </a:pPr>
                <a:r>
                  <a:rPr lang="en-US" sz="3400" dirty="0">
                    <a:latin typeface="Calibri" panose="020F0502020204030204" pitchFamily="34" charset="0"/>
                    <a:ea typeface="Roboto" panose="02000000000000000000" pitchFamily="2" charset="0"/>
                  </a:rPr>
                  <a:t>U.S. Immigration Law Update: </a:t>
                </a:r>
              </a:p>
              <a:p>
                <a:pPr marL="182880" algn="ctr">
                  <a:spcAft>
                    <a:spcPts val="600"/>
                  </a:spcAft>
                  <a:buClr>
                    <a:srgbClr val="4A83B7"/>
                  </a:buClr>
                </a:pPr>
                <a:r>
                  <a:rPr lang="en-US" sz="2800" dirty="0">
                    <a:latin typeface="Calibri" panose="020F0502020204030204" pitchFamily="34" charset="0"/>
                    <a:ea typeface="Roboto" panose="02000000000000000000" pitchFamily="2" charset="0"/>
                  </a:rPr>
                  <a:t>How to Survive an Era of Immigration Bans &amp; Quarantines Under the Biden Administration</a:t>
                </a:r>
              </a:p>
            </p:txBody>
          </p:sp>
          <p:sp>
            <p:nvSpPr>
              <p:cNvPr id="17" name="Rectangle 16"/>
              <p:cNvSpPr/>
              <p:nvPr/>
            </p:nvSpPr>
            <p:spPr>
              <a:xfrm>
                <a:off x="619221" y="1165085"/>
                <a:ext cx="246420" cy="443787"/>
              </a:xfrm>
              <a:prstGeom prst="rect">
                <a:avLst/>
              </a:prstGeom>
              <a:solidFill>
                <a:srgbClr val="78BB43"/>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buClr>
                    <a:srgbClr val="4A83B7"/>
                  </a:buClr>
                </a:pPr>
                <a:endParaRPr lang="en-US" sz="1400" b="1" dirty="0">
                  <a:solidFill>
                    <a:schemeClr val="bg1"/>
                  </a:solidFill>
                  <a:latin typeface="Helvetica"/>
                  <a:cs typeface="Helvetica"/>
                </a:endParaRPr>
              </a:p>
            </p:txBody>
          </p:sp>
        </p:grpSp>
        <p:sp>
          <p:nvSpPr>
            <p:cNvPr id="19" name="TextBox 9"/>
            <p:cNvSpPr txBox="1">
              <a:spLocks noChangeArrowheads="1"/>
            </p:cNvSpPr>
            <p:nvPr/>
          </p:nvSpPr>
          <p:spPr bwMode="auto">
            <a:xfrm>
              <a:off x="3671888" y="4511675"/>
              <a:ext cx="41148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spcAft>
                  <a:spcPts val="600"/>
                </a:spcAft>
                <a:buNone/>
              </a:pPr>
              <a:r>
                <a:rPr lang="en-US" altLang="en-US" sz="2400" dirty="0">
                  <a:solidFill>
                    <a:schemeClr val="bg1"/>
                  </a:solidFill>
                  <a:latin typeface="Calibri" panose="020F0502020204030204" pitchFamily="34" charset="0"/>
                  <a:ea typeface="Roboto" panose="02000000000000000000" pitchFamily="2" charset="0"/>
                  <a:cs typeface="Calibri" pitchFamily="34" charset="0"/>
                </a:rPr>
                <a:t>Charles Foster, </a:t>
              </a:r>
              <a:r>
                <a:rPr lang="en-US" altLang="en-US" sz="2400" i="1" dirty="0">
                  <a:solidFill>
                    <a:schemeClr val="bg1"/>
                  </a:solidFill>
                  <a:latin typeface="Calibri" panose="020F0502020204030204" pitchFamily="34" charset="0"/>
                  <a:ea typeface="Roboto" panose="02000000000000000000" pitchFamily="2" charset="0"/>
                  <a:cs typeface="Calibri" pitchFamily="34" charset="0"/>
                </a:rPr>
                <a:t>Chairman</a:t>
              </a:r>
            </a:p>
          </p:txBody>
        </p:sp>
      </p:grpSp>
    </p:spTree>
    <p:extLst>
      <p:ext uri="{BB962C8B-B14F-4D97-AF65-F5344CB8AC3E}">
        <p14:creationId xmlns:p14="http://schemas.microsoft.com/office/powerpoint/2010/main" val="3938844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1981200" y="1524000"/>
            <a:ext cx="8229600" cy="3886200"/>
          </a:xfrm>
        </p:spPr>
        <p:txBody>
          <a:bodyPr>
            <a:noAutofit/>
          </a:bodyPr>
          <a:lstStyle/>
          <a:p>
            <a:pPr marL="0" indent="0" algn="ctr">
              <a:spcBef>
                <a:spcPts val="1200"/>
              </a:spcBef>
              <a:buNone/>
            </a:pPr>
            <a:r>
              <a:rPr lang="en-US" sz="2000" dirty="0"/>
              <a:t>On October 8, 2020, the Trump Administration published its “</a:t>
            </a:r>
            <a:r>
              <a:rPr lang="en-US" sz="2000" i="1" dirty="0"/>
              <a:t>Interim Final Rule</a:t>
            </a:r>
            <a:r>
              <a:rPr lang="en-US" sz="2000" dirty="0"/>
              <a:t>” effective immediately and redefining of the meaning of “specialty occupation” (requires bachelor’s degree or equivalent to be ‘always’ an occupational requirements in the industry and ‘directly related’ to the specialty occupation) and limited an H-1B visa validity to a maximum of one year for workers placed at third party worksites and most significantly revised wage level methodologies for both H-1B and PERM.  </a:t>
            </a:r>
            <a:endParaRPr lang="en-US" sz="2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6142" y="6324601"/>
            <a:ext cx="4900859" cy="482801"/>
          </a:xfrm>
          <a:prstGeom prst="rect">
            <a:avLst/>
          </a:prstGeom>
        </p:spPr>
      </p:pic>
      <p:sp>
        <p:nvSpPr>
          <p:cNvPr id="9" name="Rectangle 8"/>
          <p:cNvSpPr/>
          <p:nvPr/>
        </p:nvSpPr>
        <p:spPr>
          <a:xfrm>
            <a:off x="1524000" y="0"/>
            <a:ext cx="3017520" cy="91440"/>
          </a:xfrm>
          <a:prstGeom prst="rect">
            <a:avLst/>
          </a:prstGeom>
          <a:solidFill>
            <a:srgbClr val="78B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Rectangle 9"/>
          <p:cNvSpPr/>
          <p:nvPr/>
        </p:nvSpPr>
        <p:spPr>
          <a:xfrm>
            <a:off x="4648200" y="2406"/>
            <a:ext cx="2926080" cy="91440"/>
          </a:xfrm>
          <a:prstGeom prst="rect">
            <a:avLst/>
          </a:prstGeom>
          <a:solidFill>
            <a:srgbClr val="78BB43">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Rectangle 10"/>
          <p:cNvSpPr/>
          <p:nvPr/>
        </p:nvSpPr>
        <p:spPr>
          <a:xfrm>
            <a:off x="7650480" y="2907"/>
            <a:ext cx="3017520" cy="91440"/>
          </a:xfrm>
          <a:prstGeom prst="rect">
            <a:avLst/>
          </a:prstGeom>
          <a:solidFill>
            <a:srgbClr val="78BB43">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2" name="Group 11"/>
          <p:cNvGrpSpPr/>
          <p:nvPr/>
        </p:nvGrpSpPr>
        <p:grpSpPr>
          <a:xfrm>
            <a:off x="1981200" y="274320"/>
            <a:ext cx="8229600" cy="914400"/>
            <a:chOff x="619221" y="1165085"/>
            <a:chExt cx="7934420" cy="408284"/>
          </a:xfrm>
        </p:grpSpPr>
        <p:sp>
          <p:nvSpPr>
            <p:cNvPr id="16" name="Rectangle 15"/>
            <p:cNvSpPr/>
            <p:nvPr/>
          </p:nvSpPr>
          <p:spPr>
            <a:xfrm>
              <a:off x="619221" y="1165085"/>
              <a:ext cx="7934420" cy="408284"/>
            </a:xfrm>
            <a:prstGeom prst="rect">
              <a:avLst/>
            </a:prstGeom>
            <a:solidFill>
              <a:schemeClr val="tx1">
                <a:lumMod val="75000"/>
                <a:lumOff val="25000"/>
              </a:schemeClr>
            </a:solidFill>
            <a:ln w="9525"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marL="182880" algn="ctr">
                <a:buClr>
                  <a:srgbClr val="4A83B7"/>
                </a:buClr>
              </a:pPr>
              <a:r>
                <a:rPr lang="en-US" sz="2800" dirty="0">
                  <a:latin typeface="Calibri" panose="020F0502020204030204" pitchFamily="34" charset="0"/>
                  <a:ea typeface="Roboto" panose="02000000000000000000" pitchFamily="2" charset="0"/>
                </a:rPr>
                <a:t>Significant Regulatory Restrictions on H-1B Specialty Occupation Visas</a:t>
              </a:r>
              <a:endParaRPr lang="en-US" sz="2800" dirty="0">
                <a:solidFill>
                  <a:schemeClr val="bg1"/>
                </a:solidFill>
                <a:latin typeface="Calibri" panose="020F0502020204030204" pitchFamily="34" charset="0"/>
                <a:ea typeface="Roboto" panose="02000000000000000000" pitchFamily="2" charset="0"/>
                <a:cs typeface="Helvetica"/>
              </a:endParaRPr>
            </a:p>
          </p:txBody>
        </p:sp>
        <p:sp>
          <p:nvSpPr>
            <p:cNvPr id="17" name="Rectangle 16"/>
            <p:cNvSpPr/>
            <p:nvPr/>
          </p:nvSpPr>
          <p:spPr>
            <a:xfrm>
              <a:off x="619221" y="1165085"/>
              <a:ext cx="246420" cy="408284"/>
            </a:xfrm>
            <a:prstGeom prst="rect">
              <a:avLst/>
            </a:prstGeom>
            <a:solidFill>
              <a:srgbClr val="78BB43"/>
            </a:solidFill>
            <a:ln w="9525" cap="flat" cmpd="sng" algn="ctr">
              <a:solidFill>
                <a:srgbClr val="78BB43"/>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buClr>
                  <a:srgbClr val="4A83B7"/>
                </a:buClr>
              </a:pPr>
              <a:endParaRPr lang="en-US" sz="1400" b="1" dirty="0">
                <a:solidFill>
                  <a:schemeClr val="bg1"/>
                </a:solidFill>
                <a:latin typeface="Helvetica"/>
                <a:cs typeface="Helvetica"/>
              </a:endParaRPr>
            </a:p>
          </p:txBody>
        </p:sp>
      </p:grpSp>
      <p:pic>
        <p:nvPicPr>
          <p:cNvPr id="5122" name="Picture 2" descr="Democrats flay Trump for announcing new curbs on H-1B visas sans public  scrutiny - The Hindu">
            <a:extLst>
              <a:ext uri="{FF2B5EF4-FFF2-40B4-BE49-F238E27FC236}">
                <a16:creationId xmlns:a16="http://schemas.microsoft.com/office/drawing/2014/main" id="{F2929950-7903-4BE6-8382-4D8EB6E66B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136" y="4038601"/>
            <a:ext cx="3194209" cy="1994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028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1981200" y="1524000"/>
            <a:ext cx="8229600" cy="3886200"/>
          </a:xfrm>
        </p:spPr>
        <p:txBody>
          <a:bodyPr>
            <a:noAutofit/>
          </a:bodyPr>
          <a:lstStyle/>
          <a:p>
            <a:pPr>
              <a:spcBef>
                <a:spcPts val="1200"/>
              </a:spcBef>
            </a:pPr>
            <a:r>
              <a:rPr lang="en-US" sz="2000" dirty="0"/>
              <a:t>The new regulation uses the terms “arithmetic mean” instead of “weighted averages” and changes the formula used to calculate the four wage levels of OES wage data with Level 1 going from 17 percentile to 45 percentile and Level 2 going from 34 percentile to 62 percentile. </a:t>
            </a:r>
          </a:p>
          <a:p>
            <a:pPr>
              <a:spcBef>
                <a:spcPts val="1200"/>
              </a:spcBef>
            </a:pPr>
            <a:r>
              <a:rPr lang="en-US" sz="2000" dirty="0"/>
              <a:t>Purdue University, other universities and plaintiffs filed on October 19, 2020 in U.S. District Court, </a:t>
            </a:r>
            <a:r>
              <a:rPr lang="en-US" sz="2000" i="1" dirty="0"/>
              <a:t>Purdue University v. Eugene Scalia to </a:t>
            </a:r>
            <a:r>
              <a:rPr lang="en-US" sz="2000" dirty="0"/>
              <a:t>challenge the Interim Final Rule prevailing wage determination as DHS did not follow notice and comment rule making requirements. </a:t>
            </a:r>
          </a:p>
          <a:p>
            <a:pPr>
              <a:spcBef>
                <a:spcPts val="1200"/>
              </a:spcBef>
            </a:pPr>
            <a:r>
              <a:rPr lang="en-US" sz="2000" dirty="0"/>
              <a:t>On November 2, 2020, U.S. Citizenship and Immigration Services (USCIS) published a proposed rule that dramatically alters the way in which H-1B registration are selected for the annual H-1B statutory cap replacing the current random selection process with one which would prioritize the selection of H-1B registrations based on employers who pay the highest wages. </a:t>
            </a:r>
            <a:endParaRPr lang="en-US" sz="2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6142" y="6324601"/>
            <a:ext cx="4900859" cy="482801"/>
          </a:xfrm>
          <a:prstGeom prst="rect">
            <a:avLst/>
          </a:prstGeom>
        </p:spPr>
      </p:pic>
      <p:sp>
        <p:nvSpPr>
          <p:cNvPr id="9" name="Rectangle 8"/>
          <p:cNvSpPr/>
          <p:nvPr/>
        </p:nvSpPr>
        <p:spPr>
          <a:xfrm>
            <a:off x="1524000" y="0"/>
            <a:ext cx="3017520" cy="91440"/>
          </a:xfrm>
          <a:prstGeom prst="rect">
            <a:avLst/>
          </a:prstGeom>
          <a:solidFill>
            <a:srgbClr val="78B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Rectangle 9"/>
          <p:cNvSpPr/>
          <p:nvPr/>
        </p:nvSpPr>
        <p:spPr>
          <a:xfrm>
            <a:off x="4648200" y="2406"/>
            <a:ext cx="2926080" cy="91440"/>
          </a:xfrm>
          <a:prstGeom prst="rect">
            <a:avLst/>
          </a:prstGeom>
          <a:solidFill>
            <a:srgbClr val="78BB43">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Rectangle 10"/>
          <p:cNvSpPr/>
          <p:nvPr/>
        </p:nvSpPr>
        <p:spPr>
          <a:xfrm>
            <a:off x="7650480" y="2907"/>
            <a:ext cx="3017520" cy="91440"/>
          </a:xfrm>
          <a:prstGeom prst="rect">
            <a:avLst/>
          </a:prstGeom>
          <a:solidFill>
            <a:srgbClr val="78BB43">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2" name="Group 11"/>
          <p:cNvGrpSpPr/>
          <p:nvPr/>
        </p:nvGrpSpPr>
        <p:grpSpPr>
          <a:xfrm>
            <a:off x="1981200" y="274320"/>
            <a:ext cx="8229600" cy="914400"/>
            <a:chOff x="619221" y="1165085"/>
            <a:chExt cx="7934420" cy="408284"/>
          </a:xfrm>
        </p:grpSpPr>
        <p:sp>
          <p:nvSpPr>
            <p:cNvPr id="16" name="Rectangle 15"/>
            <p:cNvSpPr/>
            <p:nvPr/>
          </p:nvSpPr>
          <p:spPr>
            <a:xfrm>
              <a:off x="619221" y="1165085"/>
              <a:ext cx="7934420" cy="408284"/>
            </a:xfrm>
            <a:prstGeom prst="rect">
              <a:avLst/>
            </a:prstGeom>
            <a:solidFill>
              <a:schemeClr val="tx1">
                <a:lumMod val="75000"/>
                <a:lumOff val="25000"/>
              </a:schemeClr>
            </a:solidFill>
            <a:ln w="9525"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marL="182880" algn="ctr">
                <a:buClr>
                  <a:srgbClr val="4A83B7"/>
                </a:buClr>
              </a:pPr>
              <a:r>
                <a:rPr lang="en-US" sz="2800" dirty="0">
                  <a:latin typeface="Calibri" panose="020F0502020204030204" pitchFamily="34" charset="0"/>
                  <a:ea typeface="Roboto" panose="02000000000000000000" pitchFamily="2" charset="0"/>
                </a:rPr>
                <a:t>Significant Regulatory Restrictions on H-1B Specialty Occupation Visas</a:t>
              </a:r>
              <a:endParaRPr lang="en-US" sz="2800" dirty="0">
                <a:solidFill>
                  <a:schemeClr val="bg1"/>
                </a:solidFill>
                <a:latin typeface="Calibri" panose="020F0502020204030204" pitchFamily="34" charset="0"/>
                <a:ea typeface="Roboto" panose="02000000000000000000" pitchFamily="2" charset="0"/>
                <a:cs typeface="Helvetica"/>
              </a:endParaRPr>
            </a:p>
          </p:txBody>
        </p:sp>
        <p:sp>
          <p:nvSpPr>
            <p:cNvPr id="17" name="Rectangle 16"/>
            <p:cNvSpPr/>
            <p:nvPr/>
          </p:nvSpPr>
          <p:spPr>
            <a:xfrm>
              <a:off x="619221" y="1165085"/>
              <a:ext cx="246420" cy="408284"/>
            </a:xfrm>
            <a:prstGeom prst="rect">
              <a:avLst/>
            </a:prstGeom>
            <a:solidFill>
              <a:srgbClr val="78BB43"/>
            </a:solidFill>
            <a:ln w="9525" cap="flat" cmpd="sng" algn="ctr">
              <a:solidFill>
                <a:srgbClr val="78BB43"/>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buClr>
                  <a:srgbClr val="4A83B7"/>
                </a:buClr>
              </a:pPr>
              <a:endParaRPr lang="en-US" sz="1400" b="1" dirty="0">
                <a:solidFill>
                  <a:schemeClr val="bg1"/>
                </a:solidFill>
                <a:latin typeface="Helvetica"/>
                <a:cs typeface="Helvetica"/>
              </a:endParaRPr>
            </a:p>
          </p:txBody>
        </p:sp>
      </p:grpSp>
    </p:spTree>
    <p:extLst>
      <p:ext uri="{BB962C8B-B14F-4D97-AF65-F5344CB8AC3E}">
        <p14:creationId xmlns:p14="http://schemas.microsoft.com/office/powerpoint/2010/main" val="130406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1981200" y="1524000"/>
            <a:ext cx="8229600" cy="3886200"/>
          </a:xfrm>
        </p:spPr>
        <p:txBody>
          <a:bodyPr>
            <a:noAutofit/>
          </a:bodyPr>
          <a:lstStyle/>
          <a:p>
            <a:pPr>
              <a:spcBef>
                <a:spcPts val="1200"/>
              </a:spcBef>
            </a:pPr>
            <a:r>
              <a:rPr lang="en-US" sz="2000" dirty="0"/>
              <a:t>If implemented, this rule would dramatically reduce access to the H-1B visa program for early-career professionals and no individuals paid at a Level 1 wage and very few paid at a Level 2 wage would be selected to file an H-1B petition, negatively impacting a wide range of employers, including the healthcare and technology industries. </a:t>
            </a:r>
          </a:p>
          <a:p>
            <a:pPr>
              <a:spcBef>
                <a:spcPts val="1200"/>
              </a:spcBef>
            </a:pPr>
            <a:r>
              <a:rPr lang="en-US" sz="2000" dirty="0"/>
              <a:t>Given the fact that the regulatory proposals have been subject to one or more temporary restraining orders, it is possible that the Biden Administration’s Department of Justice will no longer defend such regulations at a trial or on appeal and they may not go into effect. </a:t>
            </a:r>
          </a:p>
          <a:p>
            <a:pPr>
              <a:spcBef>
                <a:spcPts val="1200"/>
              </a:spcBef>
            </a:pPr>
            <a:r>
              <a:rPr lang="en-US" sz="2000" dirty="0"/>
              <a:t>However, it is likely that the Biden Administration will want to review the H-1B program and will support more modest modifications to protect the U.S. workforce. </a:t>
            </a:r>
            <a:endParaRPr lang="en-US" sz="2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6142" y="6324601"/>
            <a:ext cx="4900859" cy="482801"/>
          </a:xfrm>
          <a:prstGeom prst="rect">
            <a:avLst/>
          </a:prstGeom>
        </p:spPr>
      </p:pic>
      <p:sp>
        <p:nvSpPr>
          <p:cNvPr id="9" name="Rectangle 8"/>
          <p:cNvSpPr/>
          <p:nvPr/>
        </p:nvSpPr>
        <p:spPr>
          <a:xfrm>
            <a:off x="1524000" y="0"/>
            <a:ext cx="3017520" cy="91440"/>
          </a:xfrm>
          <a:prstGeom prst="rect">
            <a:avLst/>
          </a:prstGeom>
          <a:solidFill>
            <a:srgbClr val="78B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Rectangle 9"/>
          <p:cNvSpPr/>
          <p:nvPr/>
        </p:nvSpPr>
        <p:spPr>
          <a:xfrm>
            <a:off x="4648200" y="2406"/>
            <a:ext cx="2926080" cy="91440"/>
          </a:xfrm>
          <a:prstGeom prst="rect">
            <a:avLst/>
          </a:prstGeom>
          <a:solidFill>
            <a:srgbClr val="78BB43">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Rectangle 10"/>
          <p:cNvSpPr/>
          <p:nvPr/>
        </p:nvSpPr>
        <p:spPr>
          <a:xfrm>
            <a:off x="7650480" y="2907"/>
            <a:ext cx="3017520" cy="91440"/>
          </a:xfrm>
          <a:prstGeom prst="rect">
            <a:avLst/>
          </a:prstGeom>
          <a:solidFill>
            <a:srgbClr val="78BB43">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2" name="Group 11"/>
          <p:cNvGrpSpPr/>
          <p:nvPr/>
        </p:nvGrpSpPr>
        <p:grpSpPr>
          <a:xfrm>
            <a:off x="1981200" y="274320"/>
            <a:ext cx="8229600" cy="914400"/>
            <a:chOff x="619221" y="1165085"/>
            <a:chExt cx="7934420" cy="408284"/>
          </a:xfrm>
        </p:grpSpPr>
        <p:sp>
          <p:nvSpPr>
            <p:cNvPr id="16" name="Rectangle 15"/>
            <p:cNvSpPr/>
            <p:nvPr/>
          </p:nvSpPr>
          <p:spPr>
            <a:xfrm>
              <a:off x="619221" y="1165085"/>
              <a:ext cx="7934420" cy="408284"/>
            </a:xfrm>
            <a:prstGeom prst="rect">
              <a:avLst/>
            </a:prstGeom>
            <a:solidFill>
              <a:schemeClr val="tx1">
                <a:lumMod val="75000"/>
                <a:lumOff val="25000"/>
              </a:schemeClr>
            </a:solidFill>
            <a:ln w="9525"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marL="182880" algn="ctr">
                <a:buClr>
                  <a:srgbClr val="4A83B7"/>
                </a:buClr>
              </a:pPr>
              <a:r>
                <a:rPr lang="en-US" sz="2800" dirty="0">
                  <a:latin typeface="Calibri" panose="020F0502020204030204" pitchFamily="34" charset="0"/>
                  <a:ea typeface="Roboto" panose="02000000000000000000" pitchFamily="2" charset="0"/>
                </a:rPr>
                <a:t>Significant Regulatory Restrictions on H-1B Specialty Occupation Visas</a:t>
              </a:r>
              <a:endParaRPr lang="en-US" sz="2800" dirty="0">
                <a:solidFill>
                  <a:schemeClr val="bg1"/>
                </a:solidFill>
                <a:latin typeface="Calibri" panose="020F0502020204030204" pitchFamily="34" charset="0"/>
                <a:ea typeface="Roboto" panose="02000000000000000000" pitchFamily="2" charset="0"/>
                <a:cs typeface="Helvetica"/>
              </a:endParaRPr>
            </a:p>
          </p:txBody>
        </p:sp>
        <p:sp>
          <p:nvSpPr>
            <p:cNvPr id="17" name="Rectangle 16"/>
            <p:cNvSpPr/>
            <p:nvPr/>
          </p:nvSpPr>
          <p:spPr>
            <a:xfrm>
              <a:off x="619221" y="1165085"/>
              <a:ext cx="246420" cy="408284"/>
            </a:xfrm>
            <a:prstGeom prst="rect">
              <a:avLst/>
            </a:prstGeom>
            <a:solidFill>
              <a:srgbClr val="78BB43"/>
            </a:solidFill>
            <a:ln w="9525" cap="flat" cmpd="sng" algn="ctr">
              <a:solidFill>
                <a:srgbClr val="78BB43"/>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buClr>
                  <a:srgbClr val="4A83B7"/>
                </a:buClr>
              </a:pPr>
              <a:endParaRPr lang="en-US" sz="1400" b="1" dirty="0">
                <a:solidFill>
                  <a:schemeClr val="bg1"/>
                </a:solidFill>
                <a:latin typeface="Helvetica"/>
                <a:cs typeface="Helvetica"/>
              </a:endParaRPr>
            </a:p>
          </p:txBody>
        </p:sp>
      </p:grpSp>
    </p:spTree>
    <p:extLst>
      <p:ext uri="{BB962C8B-B14F-4D97-AF65-F5344CB8AC3E}">
        <p14:creationId xmlns:p14="http://schemas.microsoft.com/office/powerpoint/2010/main" val="256106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1960228" y="1524000"/>
            <a:ext cx="4669172" cy="3886200"/>
          </a:xfrm>
        </p:spPr>
        <p:txBody>
          <a:bodyPr>
            <a:noAutofit/>
          </a:bodyPr>
          <a:lstStyle/>
          <a:p>
            <a:pPr>
              <a:spcBef>
                <a:spcPts val="1200"/>
              </a:spcBef>
            </a:pPr>
            <a:r>
              <a:rPr lang="en-US" sz="2000" dirty="0">
                <a:ea typeface="Roboto" panose="02000000000000000000" pitchFamily="2" charset="0"/>
              </a:rPr>
              <a:t>Visa applicants abroad are subject to the following Presidential COVID-19 quarantine proclamations if physically present in the following countries: </a:t>
            </a:r>
          </a:p>
          <a:p>
            <a:pPr lvl="1">
              <a:spcBef>
                <a:spcPts val="1200"/>
              </a:spcBef>
            </a:pPr>
            <a:r>
              <a:rPr lang="en-US" sz="1800" dirty="0">
                <a:ea typeface="Roboto" panose="02000000000000000000" pitchFamily="2" charset="0"/>
              </a:rPr>
              <a:t>#9984 travel from China – 1/31/2020</a:t>
            </a:r>
          </a:p>
          <a:p>
            <a:pPr lvl="1">
              <a:spcBef>
                <a:spcPts val="1200"/>
              </a:spcBef>
            </a:pPr>
            <a:r>
              <a:rPr lang="en-US" sz="1800" dirty="0">
                <a:ea typeface="Roboto" panose="02000000000000000000" pitchFamily="2" charset="0"/>
              </a:rPr>
              <a:t>#9992 travel from Iran – 2/29/2020</a:t>
            </a:r>
          </a:p>
          <a:p>
            <a:pPr lvl="1">
              <a:spcBef>
                <a:spcPts val="1200"/>
              </a:spcBef>
            </a:pPr>
            <a:r>
              <a:rPr lang="en-US" sz="1800" dirty="0">
                <a:ea typeface="Roboto" panose="02000000000000000000" pitchFamily="2" charset="0"/>
              </a:rPr>
              <a:t>#9993 travel from Schengen countries – 3/11/2020</a:t>
            </a:r>
          </a:p>
          <a:p>
            <a:pPr lvl="1">
              <a:spcBef>
                <a:spcPts val="1200"/>
              </a:spcBef>
            </a:pPr>
            <a:r>
              <a:rPr lang="en-US" sz="1800" dirty="0">
                <a:ea typeface="Roboto" panose="02000000000000000000" pitchFamily="2" charset="0"/>
              </a:rPr>
              <a:t>#9994 travel from Ireland and UK – 3/14/2020</a:t>
            </a:r>
          </a:p>
          <a:p>
            <a:pPr lvl="1">
              <a:spcBef>
                <a:spcPts val="1200"/>
              </a:spcBef>
            </a:pPr>
            <a:r>
              <a:rPr lang="en-US" sz="1800" dirty="0">
                <a:ea typeface="Roboto" panose="02000000000000000000" pitchFamily="2" charset="0"/>
              </a:rPr>
              <a:t>#9994 travel from Brazil – 5/24/2020 </a:t>
            </a:r>
          </a:p>
          <a:p>
            <a:pPr>
              <a:spcBef>
                <a:spcPts val="1200"/>
              </a:spcBef>
            </a:pPr>
            <a:endParaRPr lang="en-US" sz="2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6142" y="6324601"/>
            <a:ext cx="4900859" cy="482801"/>
          </a:xfrm>
          <a:prstGeom prst="rect">
            <a:avLst/>
          </a:prstGeom>
        </p:spPr>
      </p:pic>
      <p:sp>
        <p:nvSpPr>
          <p:cNvPr id="9" name="Rectangle 8"/>
          <p:cNvSpPr/>
          <p:nvPr/>
        </p:nvSpPr>
        <p:spPr>
          <a:xfrm>
            <a:off x="1524000" y="0"/>
            <a:ext cx="3017520" cy="91440"/>
          </a:xfrm>
          <a:prstGeom prst="rect">
            <a:avLst/>
          </a:prstGeom>
          <a:solidFill>
            <a:srgbClr val="78B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Rectangle 9"/>
          <p:cNvSpPr/>
          <p:nvPr/>
        </p:nvSpPr>
        <p:spPr>
          <a:xfrm>
            <a:off x="4648200" y="2406"/>
            <a:ext cx="2926080" cy="91440"/>
          </a:xfrm>
          <a:prstGeom prst="rect">
            <a:avLst/>
          </a:prstGeom>
          <a:solidFill>
            <a:srgbClr val="78BB43">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Rectangle 10"/>
          <p:cNvSpPr/>
          <p:nvPr/>
        </p:nvSpPr>
        <p:spPr>
          <a:xfrm>
            <a:off x="7650480" y="2907"/>
            <a:ext cx="3017520" cy="91440"/>
          </a:xfrm>
          <a:prstGeom prst="rect">
            <a:avLst/>
          </a:prstGeom>
          <a:solidFill>
            <a:srgbClr val="78BB43">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2" name="Group 11"/>
          <p:cNvGrpSpPr/>
          <p:nvPr/>
        </p:nvGrpSpPr>
        <p:grpSpPr>
          <a:xfrm>
            <a:off x="1981200" y="274320"/>
            <a:ext cx="8229600" cy="914400"/>
            <a:chOff x="619221" y="1165085"/>
            <a:chExt cx="7934420" cy="408284"/>
          </a:xfrm>
        </p:grpSpPr>
        <p:sp>
          <p:nvSpPr>
            <p:cNvPr id="16" name="Rectangle 15"/>
            <p:cNvSpPr/>
            <p:nvPr/>
          </p:nvSpPr>
          <p:spPr>
            <a:xfrm>
              <a:off x="619221" y="1165085"/>
              <a:ext cx="7934420" cy="408284"/>
            </a:xfrm>
            <a:prstGeom prst="rect">
              <a:avLst/>
            </a:prstGeom>
            <a:solidFill>
              <a:schemeClr val="tx1">
                <a:lumMod val="75000"/>
                <a:lumOff val="25000"/>
              </a:schemeClr>
            </a:solidFill>
            <a:ln w="9525"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marL="182880" algn="ctr">
                <a:buClr>
                  <a:srgbClr val="4A83B7"/>
                </a:buClr>
              </a:pPr>
              <a:r>
                <a:rPr lang="en-US" sz="2800" dirty="0">
                  <a:latin typeface="Calibri" panose="020F0502020204030204" pitchFamily="34" charset="0"/>
                  <a:ea typeface="Roboto" panose="02000000000000000000" pitchFamily="2" charset="0"/>
                </a:rPr>
                <a:t>Impact of COVID-19 on Entry into the U.S. </a:t>
              </a:r>
              <a:endParaRPr lang="en-US" sz="2800" dirty="0">
                <a:solidFill>
                  <a:schemeClr val="bg1"/>
                </a:solidFill>
                <a:latin typeface="Calibri" panose="020F0502020204030204" pitchFamily="34" charset="0"/>
                <a:ea typeface="Roboto" panose="02000000000000000000" pitchFamily="2" charset="0"/>
                <a:cs typeface="Helvetica"/>
              </a:endParaRPr>
            </a:p>
          </p:txBody>
        </p:sp>
        <p:sp>
          <p:nvSpPr>
            <p:cNvPr id="17" name="Rectangle 16"/>
            <p:cNvSpPr/>
            <p:nvPr/>
          </p:nvSpPr>
          <p:spPr>
            <a:xfrm>
              <a:off x="619221" y="1165085"/>
              <a:ext cx="246420" cy="408284"/>
            </a:xfrm>
            <a:prstGeom prst="rect">
              <a:avLst/>
            </a:prstGeom>
            <a:solidFill>
              <a:srgbClr val="78BB43"/>
            </a:solidFill>
            <a:ln w="9525" cap="flat" cmpd="sng" algn="ctr">
              <a:solidFill>
                <a:srgbClr val="78BB43"/>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buClr>
                  <a:srgbClr val="4A83B7"/>
                </a:buClr>
              </a:pPr>
              <a:endParaRPr lang="en-US" sz="1400" b="1" dirty="0">
                <a:solidFill>
                  <a:schemeClr val="bg1"/>
                </a:solidFill>
                <a:latin typeface="Helvetica"/>
                <a:cs typeface="Helvetica"/>
              </a:endParaRPr>
            </a:p>
          </p:txBody>
        </p:sp>
      </p:grpSp>
      <p:pic>
        <p:nvPicPr>
          <p:cNvPr id="9218" name="Picture 2" descr="Will the Coronavirus Bring the End of Globalization? Don't Count on It - WSJ">
            <a:extLst>
              <a:ext uri="{FF2B5EF4-FFF2-40B4-BE49-F238E27FC236}">
                <a16:creationId xmlns:a16="http://schemas.microsoft.com/office/drawing/2014/main" id="{087EE37B-F547-4648-BCD4-9DA83D8039C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111" b="11111"/>
          <a:stretch/>
        </p:blipFill>
        <p:spPr bwMode="auto">
          <a:xfrm>
            <a:off x="7010400" y="2514600"/>
            <a:ext cx="3030084"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8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1889234" y="1485900"/>
            <a:ext cx="8321566" cy="3886200"/>
          </a:xfrm>
        </p:spPr>
        <p:txBody>
          <a:bodyPr>
            <a:noAutofit/>
          </a:bodyPr>
          <a:lstStyle/>
          <a:p>
            <a:pPr>
              <a:spcBef>
                <a:spcPts val="1200"/>
              </a:spcBef>
            </a:pPr>
            <a:r>
              <a:rPr lang="en-US" sz="2000" dirty="0">
                <a:ea typeface="Roboto" panose="02000000000000000000" pitchFamily="2" charset="0"/>
              </a:rPr>
              <a:t>If NIE waiver has been submitted to the appropriate Consulate without response, after 14 days the applicant may submit the requests through the Houston Field Office (HFO)’s intended Port of Entry (POE) or other POE office with jurisdiction over the intendant port of arrival. </a:t>
            </a:r>
          </a:p>
          <a:p>
            <a:pPr>
              <a:spcBef>
                <a:spcPts val="1200"/>
              </a:spcBef>
            </a:pPr>
            <a:r>
              <a:rPr lang="en-US" sz="2000" dirty="0">
                <a:ea typeface="Roboto" panose="02000000000000000000" pitchFamily="2" charset="0"/>
              </a:rPr>
              <a:t>The applicant who lives outside of U.S. must show proof of a significant business or professional obligation that can’t be performed by other workers currently in the U.S.</a:t>
            </a:r>
          </a:p>
          <a:p>
            <a:pPr>
              <a:spcBef>
                <a:spcPts val="1200"/>
              </a:spcBef>
            </a:pPr>
            <a:r>
              <a:rPr lang="en-US" sz="2000" dirty="0">
                <a:ea typeface="Roboto" panose="02000000000000000000" pitchFamily="2" charset="0"/>
              </a:rPr>
              <a:t>HFO or other ports of entry will also consider directly requests for emergency or humanitarian issues with viable supporting documentation.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6142" y="6324601"/>
            <a:ext cx="4900859" cy="482801"/>
          </a:xfrm>
          <a:prstGeom prst="rect">
            <a:avLst/>
          </a:prstGeom>
        </p:spPr>
      </p:pic>
      <p:sp>
        <p:nvSpPr>
          <p:cNvPr id="9" name="Rectangle 8"/>
          <p:cNvSpPr/>
          <p:nvPr/>
        </p:nvSpPr>
        <p:spPr>
          <a:xfrm>
            <a:off x="1524000" y="0"/>
            <a:ext cx="3017520" cy="91440"/>
          </a:xfrm>
          <a:prstGeom prst="rect">
            <a:avLst/>
          </a:prstGeom>
          <a:solidFill>
            <a:srgbClr val="78B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Rectangle 9"/>
          <p:cNvSpPr/>
          <p:nvPr/>
        </p:nvSpPr>
        <p:spPr>
          <a:xfrm>
            <a:off x="4648200" y="2406"/>
            <a:ext cx="2926080" cy="91440"/>
          </a:xfrm>
          <a:prstGeom prst="rect">
            <a:avLst/>
          </a:prstGeom>
          <a:solidFill>
            <a:srgbClr val="78BB43">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Rectangle 10"/>
          <p:cNvSpPr/>
          <p:nvPr/>
        </p:nvSpPr>
        <p:spPr>
          <a:xfrm>
            <a:off x="7650480" y="2907"/>
            <a:ext cx="3017520" cy="91440"/>
          </a:xfrm>
          <a:prstGeom prst="rect">
            <a:avLst/>
          </a:prstGeom>
          <a:solidFill>
            <a:srgbClr val="78BB43">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2" name="Group 11"/>
          <p:cNvGrpSpPr/>
          <p:nvPr/>
        </p:nvGrpSpPr>
        <p:grpSpPr>
          <a:xfrm>
            <a:off x="1981200" y="274320"/>
            <a:ext cx="8229600" cy="914400"/>
            <a:chOff x="619221" y="1165085"/>
            <a:chExt cx="7934420" cy="408284"/>
          </a:xfrm>
        </p:grpSpPr>
        <p:sp>
          <p:nvSpPr>
            <p:cNvPr id="16" name="Rectangle 15"/>
            <p:cNvSpPr/>
            <p:nvPr/>
          </p:nvSpPr>
          <p:spPr>
            <a:xfrm>
              <a:off x="619221" y="1165085"/>
              <a:ext cx="7934420" cy="408284"/>
            </a:xfrm>
            <a:prstGeom prst="rect">
              <a:avLst/>
            </a:prstGeom>
            <a:solidFill>
              <a:schemeClr val="tx1">
                <a:lumMod val="75000"/>
                <a:lumOff val="25000"/>
              </a:schemeClr>
            </a:solidFill>
            <a:ln w="9525"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marL="182880" algn="ctr">
                <a:buClr>
                  <a:srgbClr val="4A83B7"/>
                </a:buClr>
              </a:pPr>
              <a:r>
                <a:rPr lang="en-US" sz="2800" dirty="0">
                  <a:latin typeface="Calibri" panose="020F0502020204030204" pitchFamily="34" charset="0"/>
                  <a:ea typeface="Roboto" panose="02000000000000000000" pitchFamily="2" charset="0"/>
                </a:rPr>
                <a:t>Impact of COVID-19 on Entry into the U.S. </a:t>
              </a:r>
              <a:endParaRPr lang="en-US" sz="2800" dirty="0">
                <a:solidFill>
                  <a:schemeClr val="bg1"/>
                </a:solidFill>
                <a:latin typeface="Calibri" panose="020F0502020204030204" pitchFamily="34" charset="0"/>
                <a:ea typeface="Roboto" panose="02000000000000000000" pitchFamily="2" charset="0"/>
                <a:cs typeface="Helvetica"/>
              </a:endParaRPr>
            </a:p>
          </p:txBody>
        </p:sp>
        <p:sp>
          <p:nvSpPr>
            <p:cNvPr id="17" name="Rectangle 16"/>
            <p:cNvSpPr/>
            <p:nvPr/>
          </p:nvSpPr>
          <p:spPr>
            <a:xfrm>
              <a:off x="619221" y="1165085"/>
              <a:ext cx="246420" cy="408284"/>
            </a:xfrm>
            <a:prstGeom prst="rect">
              <a:avLst/>
            </a:prstGeom>
            <a:solidFill>
              <a:srgbClr val="78BB43"/>
            </a:solidFill>
            <a:ln w="9525" cap="flat" cmpd="sng" algn="ctr">
              <a:solidFill>
                <a:srgbClr val="78BB43"/>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buClr>
                  <a:srgbClr val="4A83B7"/>
                </a:buClr>
              </a:pPr>
              <a:endParaRPr lang="en-US" sz="1400" b="1" dirty="0">
                <a:solidFill>
                  <a:schemeClr val="bg1"/>
                </a:solidFill>
                <a:latin typeface="Helvetica"/>
                <a:cs typeface="Helvetica"/>
              </a:endParaRPr>
            </a:p>
          </p:txBody>
        </p:sp>
      </p:grpSp>
    </p:spTree>
    <p:extLst>
      <p:ext uri="{BB962C8B-B14F-4D97-AF65-F5344CB8AC3E}">
        <p14:creationId xmlns:p14="http://schemas.microsoft.com/office/powerpoint/2010/main" val="81763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1889234" y="1485900"/>
            <a:ext cx="4740166" cy="3886200"/>
          </a:xfrm>
        </p:spPr>
        <p:txBody>
          <a:bodyPr>
            <a:noAutofit/>
          </a:bodyPr>
          <a:lstStyle/>
          <a:p>
            <a:pPr>
              <a:spcBef>
                <a:spcPts val="1200"/>
              </a:spcBef>
            </a:pPr>
            <a:r>
              <a:rPr lang="en-US" sz="2000" dirty="0">
                <a:ea typeface="Roboto" panose="02000000000000000000" pitchFamily="2" charset="0"/>
              </a:rPr>
              <a:t>Applicants who regularly reside in the U.S. on H, L, or E nonimmigrant work visas must show that their departure from U.S. was for significant business or professional obligations that couldn’t be performed by others outside of the U.S.</a:t>
            </a:r>
          </a:p>
          <a:p>
            <a:pPr>
              <a:spcBef>
                <a:spcPts val="1200"/>
              </a:spcBef>
            </a:pPr>
            <a:r>
              <a:rPr lang="en-US" sz="2000" dirty="0">
                <a:ea typeface="Roboto" panose="02000000000000000000" pitchFamily="2" charset="0"/>
              </a:rPr>
              <a:t>The waiver must be first submitted through the appropriate American consulate for at least 30 days before requesting the HFO POE or other POE to consider same.  </a:t>
            </a:r>
          </a:p>
          <a:p>
            <a:pPr>
              <a:spcBef>
                <a:spcPts val="1200"/>
              </a:spcBef>
            </a:pPr>
            <a:r>
              <a:rPr lang="en-US" sz="2000" dirty="0">
                <a:ea typeface="Roboto" panose="02000000000000000000" pitchFamily="2" charset="0"/>
              </a:rPr>
              <a:t>14-day quarantine in a third other “third country” is a viable option. </a:t>
            </a:r>
          </a:p>
          <a:p>
            <a:pPr>
              <a:spcBef>
                <a:spcPts val="1200"/>
              </a:spcBef>
            </a:pPr>
            <a:endParaRPr lang="en-US" sz="2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6142" y="6324601"/>
            <a:ext cx="4900859" cy="482801"/>
          </a:xfrm>
          <a:prstGeom prst="rect">
            <a:avLst/>
          </a:prstGeom>
        </p:spPr>
      </p:pic>
      <p:sp>
        <p:nvSpPr>
          <p:cNvPr id="9" name="Rectangle 8"/>
          <p:cNvSpPr/>
          <p:nvPr/>
        </p:nvSpPr>
        <p:spPr>
          <a:xfrm>
            <a:off x="1524000" y="0"/>
            <a:ext cx="3017520" cy="91440"/>
          </a:xfrm>
          <a:prstGeom prst="rect">
            <a:avLst/>
          </a:prstGeom>
          <a:solidFill>
            <a:srgbClr val="78B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Rectangle 9"/>
          <p:cNvSpPr/>
          <p:nvPr/>
        </p:nvSpPr>
        <p:spPr>
          <a:xfrm>
            <a:off x="4648200" y="2406"/>
            <a:ext cx="2926080" cy="91440"/>
          </a:xfrm>
          <a:prstGeom prst="rect">
            <a:avLst/>
          </a:prstGeom>
          <a:solidFill>
            <a:srgbClr val="78BB43">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Rectangle 10"/>
          <p:cNvSpPr/>
          <p:nvPr/>
        </p:nvSpPr>
        <p:spPr>
          <a:xfrm>
            <a:off x="7650480" y="2907"/>
            <a:ext cx="3017520" cy="91440"/>
          </a:xfrm>
          <a:prstGeom prst="rect">
            <a:avLst/>
          </a:prstGeom>
          <a:solidFill>
            <a:srgbClr val="78BB43">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2" name="Group 11"/>
          <p:cNvGrpSpPr/>
          <p:nvPr/>
        </p:nvGrpSpPr>
        <p:grpSpPr>
          <a:xfrm>
            <a:off x="1981200" y="274320"/>
            <a:ext cx="8229600" cy="914400"/>
            <a:chOff x="619221" y="1165085"/>
            <a:chExt cx="7934420" cy="408284"/>
          </a:xfrm>
        </p:grpSpPr>
        <p:sp>
          <p:nvSpPr>
            <p:cNvPr id="16" name="Rectangle 15"/>
            <p:cNvSpPr/>
            <p:nvPr/>
          </p:nvSpPr>
          <p:spPr>
            <a:xfrm>
              <a:off x="619221" y="1165085"/>
              <a:ext cx="7934420" cy="408284"/>
            </a:xfrm>
            <a:prstGeom prst="rect">
              <a:avLst/>
            </a:prstGeom>
            <a:solidFill>
              <a:schemeClr val="tx1">
                <a:lumMod val="75000"/>
                <a:lumOff val="25000"/>
              </a:schemeClr>
            </a:solidFill>
            <a:ln w="9525"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marL="182880" algn="ctr">
                <a:buClr>
                  <a:srgbClr val="4A83B7"/>
                </a:buClr>
              </a:pPr>
              <a:r>
                <a:rPr lang="en-US" sz="2800" dirty="0">
                  <a:latin typeface="Calibri" panose="020F0502020204030204" pitchFamily="34" charset="0"/>
                  <a:ea typeface="Roboto" panose="02000000000000000000" pitchFamily="2" charset="0"/>
                </a:rPr>
                <a:t>Impact of COVID-19 on Entry into the U.S. </a:t>
              </a:r>
              <a:endParaRPr lang="en-US" sz="2800" dirty="0">
                <a:solidFill>
                  <a:schemeClr val="bg1"/>
                </a:solidFill>
                <a:latin typeface="Calibri" panose="020F0502020204030204" pitchFamily="34" charset="0"/>
                <a:ea typeface="Roboto" panose="02000000000000000000" pitchFamily="2" charset="0"/>
                <a:cs typeface="Helvetica"/>
              </a:endParaRPr>
            </a:p>
          </p:txBody>
        </p:sp>
        <p:sp>
          <p:nvSpPr>
            <p:cNvPr id="17" name="Rectangle 16"/>
            <p:cNvSpPr/>
            <p:nvPr/>
          </p:nvSpPr>
          <p:spPr>
            <a:xfrm>
              <a:off x="619221" y="1165085"/>
              <a:ext cx="246420" cy="408284"/>
            </a:xfrm>
            <a:prstGeom prst="rect">
              <a:avLst/>
            </a:prstGeom>
            <a:solidFill>
              <a:srgbClr val="78BB43"/>
            </a:solidFill>
            <a:ln w="9525" cap="flat" cmpd="sng" algn="ctr">
              <a:solidFill>
                <a:srgbClr val="78BB43"/>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buClr>
                  <a:srgbClr val="4A83B7"/>
                </a:buClr>
              </a:pPr>
              <a:endParaRPr lang="en-US" sz="1400" b="1" dirty="0">
                <a:solidFill>
                  <a:schemeClr val="bg1"/>
                </a:solidFill>
                <a:latin typeface="Helvetica"/>
                <a:cs typeface="Helvetica"/>
              </a:endParaRPr>
            </a:p>
          </p:txBody>
        </p:sp>
      </p:grpSp>
      <p:pic>
        <p:nvPicPr>
          <p:cNvPr id="1026" name="Picture 2" descr="Side Letter: Covid-19's effect on deals, Apollo travel ban, UK consultation">
            <a:extLst>
              <a:ext uri="{FF2B5EF4-FFF2-40B4-BE49-F238E27FC236}">
                <a16:creationId xmlns:a16="http://schemas.microsoft.com/office/drawing/2014/main" id="{60BE6D5C-5BBE-4703-B194-EF133D70C4E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000"/>
          <a:stretch/>
        </p:blipFill>
        <p:spPr bwMode="auto">
          <a:xfrm>
            <a:off x="6934200" y="2604202"/>
            <a:ext cx="3276600" cy="2102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53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1960228" y="1524000"/>
            <a:ext cx="8229600" cy="3886200"/>
          </a:xfrm>
        </p:spPr>
        <p:txBody>
          <a:bodyPr>
            <a:noAutofit/>
          </a:bodyPr>
          <a:lstStyle/>
          <a:p>
            <a:pPr>
              <a:spcBef>
                <a:spcPts val="1200"/>
              </a:spcBef>
            </a:pPr>
            <a:r>
              <a:rPr lang="en-US" sz="2000" dirty="0">
                <a:ea typeface="Roboto" panose="02000000000000000000" pitchFamily="2" charset="0"/>
              </a:rPr>
              <a:t>Unless one has an immediate relative who is a U.S. citizen or other close family citizen or LPR relatives, the traditional route to obtain lawful permanent residency has been through employment based upon employer obtaining PERM. </a:t>
            </a:r>
          </a:p>
          <a:p>
            <a:pPr>
              <a:spcBef>
                <a:spcPts val="1200"/>
              </a:spcBef>
            </a:pPr>
            <a:r>
              <a:rPr lang="en-US" sz="2000" dirty="0">
                <a:ea typeface="Roboto" panose="02000000000000000000" pitchFamily="2" charset="0"/>
              </a:rPr>
              <a:t>However, given the large number of Indian nationals who have sought permanent residency, under the 3</a:t>
            </a:r>
            <a:r>
              <a:rPr lang="en-US" sz="2000" baseline="30000" dirty="0">
                <a:ea typeface="Roboto" panose="02000000000000000000" pitchFamily="2" charset="0"/>
              </a:rPr>
              <a:t>rd</a:t>
            </a:r>
            <a:r>
              <a:rPr lang="en-US" sz="2000" dirty="0">
                <a:ea typeface="Roboto" panose="02000000000000000000" pitchFamily="2" charset="0"/>
              </a:rPr>
              <a:t> preference for individuals with a bachelor’s degree these are numbers only available to those individuals whose PERM application was filed by March 20, 2015 per the December Visa Bulletin, which advances less than 12 months a year. </a:t>
            </a:r>
          </a:p>
          <a:p>
            <a:pPr>
              <a:spcBef>
                <a:spcPts val="1200"/>
              </a:spcBef>
            </a:pPr>
            <a:r>
              <a:rPr lang="en-US" sz="2000" dirty="0">
                <a:ea typeface="Roboto" panose="02000000000000000000" pitchFamily="2" charset="0"/>
              </a:rPr>
              <a:t>Under the 2</a:t>
            </a:r>
            <a:r>
              <a:rPr lang="en-US" sz="2000" baseline="30000" dirty="0">
                <a:ea typeface="Roboto" panose="02000000000000000000" pitchFamily="2" charset="0"/>
              </a:rPr>
              <a:t>nd</a:t>
            </a:r>
            <a:r>
              <a:rPr lang="en-US" sz="2000" dirty="0">
                <a:ea typeface="Roboto" panose="02000000000000000000" pitchFamily="2" charset="0"/>
              </a:rPr>
              <a:t> preference for individuals with at least a Master’s degree, visa numbers are available only for those individuals whose petition was filed by October 1, 2015 per the December Visa Bulletin, which also advances less than 12 months a year.  </a:t>
            </a:r>
          </a:p>
          <a:p>
            <a:pPr lvl="1">
              <a:spcBef>
                <a:spcPts val="1200"/>
              </a:spcBef>
            </a:pPr>
            <a:endParaRPr lang="en-US" sz="2000" dirty="0">
              <a:ea typeface="Roboto" panose="02000000000000000000" pitchFamily="2" charset="0"/>
            </a:endParaRPr>
          </a:p>
          <a:p>
            <a:pPr>
              <a:spcBef>
                <a:spcPts val="1200"/>
              </a:spcBef>
            </a:pPr>
            <a:endParaRPr lang="en-US" sz="2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6142" y="6324601"/>
            <a:ext cx="4900859" cy="482801"/>
          </a:xfrm>
          <a:prstGeom prst="rect">
            <a:avLst/>
          </a:prstGeom>
        </p:spPr>
      </p:pic>
      <p:sp>
        <p:nvSpPr>
          <p:cNvPr id="9" name="Rectangle 8"/>
          <p:cNvSpPr/>
          <p:nvPr/>
        </p:nvSpPr>
        <p:spPr>
          <a:xfrm>
            <a:off x="1524000" y="0"/>
            <a:ext cx="3017520" cy="91440"/>
          </a:xfrm>
          <a:prstGeom prst="rect">
            <a:avLst/>
          </a:prstGeom>
          <a:solidFill>
            <a:srgbClr val="78B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Rectangle 9"/>
          <p:cNvSpPr/>
          <p:nvPr/>
        </p:nvSpPr>
        <p:spPr>
          <a:xfrm>
            <a:off x="4648200" y="2406"/>
            <a:ext cx="2926080" cy="91440"/>
          </a:xfrm>
          <a:prstGeom prst="rect">
            <a:avLst/>
          </a:prstGeom>
          <a:solidFill>
            <a:srgbClr val="78BB43">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Rectangle 10"/>
          <p:cNvSpPr/>
          <p:nvPr/>
        </p:nvSpPr>
        <p:spPr>
          <a:xfrm>
            <a:off x="7650480" y="2907"/>
            <a:ext cx="3017520" cy="91440"/>
          </a:xfrm>
          <a:prstGeom prst="rect">
            <a:avLst/>
          </a:prstGeom>
          <a:solidFill>
            <a:srgbClr val="78BB43">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2" name="Group 11"/>
          <p:cNvGrpSpPr/>
          <p:nvPr/>
        </p:nvGrpSpPr>
        <p:grpSpPr>
          <a:xfrm>
            <a:off x="1981200" y="274320"/>
            <a:ext cx="8229600" cy="914400"/>
            <a:chOff x="619221" y="1165085"/>
            <a:chExt cx="7934420" cy="408284"/>
          </a:xfrm>
        </p:grpSpPr>
        <p:sp>
          <p:nvSpPr>
            <p:cNvPr id="16" name="Rectangle 15"/>
            <p:cNvSpPr/>
            <p:nvPr/>
          </p:nvSpPr>
          <p:spPr>
            <a:xfrm>
              <a:off x="619221" y="1165085"/>
              <a:ext cx="7934420" cy="408284"/>
            </a:xfrm>
            <a:prstGeom prst="rect">
              <a:avLst/>
            </a:prstGeom>
            <a:solidFill>
              <a:schemeClr val="tx1">
                <a:lumMod val="75000"/>
                <a:lumOff val="25000"/>
              </a:schemeClr>
            </a:solidFill>
            <a:ln w="9525"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marL="182880" algn="ctr">
                <a:buClr>
                  <a:srgbClr val="4A83B7"/>
                </a:buClr>
              </a:pPr>
              <a:r>
                <a:rPr lang="en-US" sz="2800" dirty="0">
                  <a:solidFill>
                    <a:schemeClr val="bg1"/>
                  </a:solidFill>
                  <a:latin typeface="Calibri" panose="020F0502020204030204" pitchFamily="34" charset="0"/>
                  <a:ea typeface="Roboto" panose="02000000000000000000" pitchFamily="2" charset="0"/>
                  <a:cs typeface="Helvetica"/>
                </a:rPr>
                <a:t>Long-term Options for Lawful Permanent Residency for Indian Nationals </a:t>
              </a:r>
            </a:p>
          </p:txBody>
        </p:sp>
        <p:sp>
          <p:nvSpPr>
            <p:cNvPr id="17" name="Rectangle 16"/>
            <p:cNvSpPr/>
            <p:nvPr/>
          </p:nvSpPr>
          <p:spPr>
            <a:xfrm>
              <a:off x="619221" y="1165085"/>
              <a:ext cx="246420" cy="408284"/>
            </a:xfrm>
            <a:prstGeom prst="rect">
              <a:avLst/>
            </a:prstGeom>
            <a:solidFill>
              <a:srgbClr val="78BB43"/>
            </a:solidFill>
            <a:ln w="9525" cap="flat" cmpd="sng" algn="ctr">
              <a:solidFill>
                <a:srgbClr val="78BB43"/>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buClr>
                  <a:srgbClr val="4A83B7"/>
                </a:buClr>
              </a:pPr>
              <a:endParaRPr lang="en-US" sz="1400" b="1" dirty="0">
                <a:solidFill>
                  <a:schemeClr val="bg1"/>
                </a:solidFill>
                <a:latin typeface="Helvetica"/>
                <a:cs typeface="Helvetica"/>
              </a:endParaRPr>
            </a:p>
          </p:txBody>
        </p:sp>
      </p:grpSp>
    </p:spTree>
    <p:extLst>
      <p:ext uri="{BB962C8B-B14F-4D97-AF65-F5344CB8AC3E}">
        <p14:creationId xmlns:p14="http://schemas.microsoft.com/office/powerpoint/2010/main" val="4157315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843454" y="1368693"/>
            <a:ext cx="5614052" cy="3886200"/>
          </a:xfrm>
        </p:spPr>
        <p:txBody>
          <a:bodyPr>
            <a:noAutofit/>
          </a:bodyPr>
          <a:lstStyle/>
          <a:p>
            <a:pPr>
              <a:spcBef>
                <a:spcPts val="1200"/>
              </a:spcBef>
            </a:pPr>
            <a:r>
              <a:rPr lang="en-US" sz="2000" dirty="0">
                <a:ea typeface="Roboto" panose="02000000000000000000" pitchFamily="2" charset="0"/>
              </a:rPr>
              <a:t>While Congress may enact legislation that will benefit Indian nationals by removing the 7% per-country cap on all nations and the U.S. House of Representatives passed HR 1312 Fairness for High Skilled Immigration Act by a vote of 389 to 12, the U.S. Senate failed to pass S. 386 introduced by Senators Kamala Harris and Mike Lee. </a:t>
            </a:r>
          </a:p>
          <a:p>
            <a:pPr>
              <a:spcBef>
                <a:spcPts val="1200"/>
              </a:spcBef>
            </a:pPr>
            <a:r>
              <a:rPr lang="en-US" sz="2000" dirty="0">
                <a:ea typeface="Roboto" panose="02000000000000000000" pitchFamily="2" charset="0"/>
              </a:rPr>
              <a:t>Other than family and employment, the only other viable option would be through the EB-5 investor program which today requires a minimum $900,000 investment. </a:t>
            </a:r>
          </a:p>
          <a:p>
            <a:pPr>
              <a:spcBef>
                <a:spcPts val="1200"/>
              </a:spcBef>
            </a:pPr>
            <a:r>
              <a:rPr lang="en-US" sz="2000" dirty="0">
                <a:ea typeface="Roboto" panose="02000000000000000000" pitchFamily="2" charset="0"/>
              </a:rPr>
              <a:t>More EB-5 visa numbers are available due to unused FY 2020 Family Based visas and is current per the December 2020 visa bulletin. </a:t>
            </a:r>
          </a:p>
          <a:p>
            <a:pPr>
              <a:spcBef>
                <a:spcPts val="1200"/>
              </a:spcBef>
            </a:pPr>
            <a:endParaRPr lang="en-US" sz="2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6142" y="6324601"/>
            <a:ext cx="4900859" cy="482801"/>
          </a:xfrm>
          <a:prstGeom prst="rect">
            <a:avLst/>
          </a:prstGeom>
        </p:spPr>
      </p:pic>
      <p:sp>
        <p:nvSpPr>
          <p:cNvPr id="9" name="Rectangle 8"/>
          <p:cNvSpPr/>
          <p:nvPr/>
        </p:nvSpPr>
        <p:spPr>
          <a:xfrm>
            <a:off x="1524000" y="0"/>
            <a:ext cx="3017520" cy="91440"/>
          </a:xfrm>
          <a:prstGeom prst="rect">
            <a:avLst/>
          </a:prstGeom>
          <a:solidFill>
            <a:srgbClr val="78B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Rectangle 9"/>
          <p:cNvSpPr/>
          <p:nvPr/>
        </p:nvSpPr>
        <p:spPr>
          <a:xfrm>
            <a:off x="4648200" y="2406"/>
            <a:ext cx="2926080" cy="91440"/>
          </a:xfrm>
          <a:prstGeom prst="rect">
            <a:avLst/>
          </a:prstGeom>
          <a:solidFill>
            <a:srgbClr val="78BB43">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Rectangle 10"/>
          <p:cNvSpPr/>
          <p:nvPr/>
        </p:nvSpPr>
        <p:spPr>
          <a:xfrm>
            <a:off x="7650480" y="2907"/>
            <a:ext cx="3017520" cy="91440"/>
          </a:xfrm>
          <a:prstGeom prst="rect">
            <a:avLst/>
          </a:prstGeom>
          <a:solidFill>
            <a:srgbClr val="78BB43">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2" name="Group 11"/>
          <p:cNvGrpSpPr/>
          <p:nvPr/>
        </p:nvGrpSpPr>
        <p:grpSpPr>
          <a:xfrm>
            <a:off x="1981200" y="274320"/>
            <a:ext cx="8229600" cy="914400"/>
            <a:chOff x="619221" y="1165085"/>
            <a:chExt cx="7934420" cy="408284"/>
          </a:xfrm>
        </p:grpSpPr>
        <p:sp>
          <p:nvSpPr>
            <p:cNvPr id="16" name="Rectangle 15"/>
            <p:cNvSpPr/>
            <p:nvPr/>
          </p:nvSpPr>
          <p:spPr>
            <a:xfrm>
              <a:off x="619221" y="1165085"/>
              <a:ext cx="7934420" cy="408284"/>
            </a:xfrm>
            <a:prstGeom prst="rect">
              <a:avLst/>
            </a:prstGeom>
            <a:solidFill>
              <a:schemeClr val="tx1">
                <a:lumMod val="75000"/>
                <a:lumOff val="25000"/>
              </a:schemeClr>
            </a:solidFill>
            <a:ln w="9525"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marL="182880" algn="ctr">
                <a:buClr>
                  <a:srgbClr val="4A83B7"/>
                </a:buClr>
              </a:pPr>
              <a:r>
                <a:rPr lang="en-US" sz="2800" dirty="0">
                  <a:solidFill>
                    <a:schemeClr val="bg1"/>
                  </a:solidFill>
                  <a:latin typeface="Calibri" panose="020F0502020204030204" pitchFamily="34" charset="0"/>
                  <a:ea typeface="Roboto" panose="02000000000000000000" pitchFamily="2" charset="0"/>
                  <a:cs typeface="Helvetica"/>
                </a:rPr>
                <a:t>Long-term Options for Lawful Permanent Residency for Indian Nationals </a:t>
              </a:r>
            </a:p>
          </p:txBody>
        </p:sp>
        <p:sp>
          <p:nvSpPr>
            <p:cNvPr id="17" name="Rectangle 16"/>
            <p:cNvSpPr/>
            <p:nvPr/>
          </p:nvSpPr>
          <p:spPr>
            <a:xfrm>
              <a:off x="619221" y="1165085"/>
              <a:ext cx="246420" cy="408284"/>
            </a:xfrm>
            <a:prstGeom prst="rect">
              <a:avLst/>
            </a:prstGeom>
            <a:solidFill>
              <a:srgbClr val="78BB43"/>
            </a:solidFill>
            <a:ln w="9525" cap="flat" cmpd="sng" algn="ctr">
              <a:solidFill>
                <a:srgbClr val="78BB43"/>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buClr>
                  <a:srgbClr val="4A83B7"/>
                </a:buClr>
              </a:pPr>
              <a:endParaRPr lang="en-US" sz="1400" b="1" dirty="0">
                <a:solidFill>
                  <a:schemeClr val="bg1"/>
                </a:solidFill>
                <a:latin typeface="Helvetica"/>
                <a:cs typeface="Helvetica"/>
              </a:endParaRPr>
            </a:p>
          </p:txBody>
        </p:sp>
      </p:grpSp>
      <p:pic>
        <p:nvPicPr>
          <p:cNvPr id="13" name="Picture 2" descr="Since 2014, more than 20,000 Indian nationals have sought political asylum  in US - The Financial Express">
            <a:extLst>
              <a:ext uri="{FF2B5EF4-FFF2-40B4-BE49-F238E27FC236}">
                <a16:creationId xmlns:a16="http://schemas.microsoft.com/office/drawing/2014/main" id="{603DF8D9-2DD1-47EE-A653-9C98D73D6DC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2424"/>
          <a:stretch/>
        </p:blipFill>
        <p:spPr bwMode="auto">
          <a:xfrm>
            <a:off x="1940771" y="2360582"/>
            <a:ext cx="2704801" cy="2059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64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1902134" y="1981200"/>
            <a:ext cx="5278772" cy="3886200"/>
          </a:xfrm>
        </p:spPr>
        <p:txBody>
          <a:bodyPr>
            <a:noAutofit/>
          </a:bodyPr>
          <a:lstStyle/>
          <a:p>
            <a:pPr>
              <a:spcBef>
                <a:spcPts val="1200"/>
              </a:spcBef>
            </a:pPr>
            <a:r>
              <a:rPr lang="en-US" sz="2000" dirty="0">
                <a:ea typeface="Roboto" panose="02000000000000000000" pitchFamily="2" charset="0"/>
              </a:rPr>
              <a:t>Legal immigration options will get better under the Biden Administration, although it’s  impossible to predict when and how much. </a:t>
            </a:r>
          </a:p>
          <a:p>
            <a:pPr>
              <a:spcBef>
                <a:spcPts val="1200"/>
              </a:spcBef>
            </a:pPr>
            <a:r>
              <a:rPr lang="en-US" sz="2000" dirty="0">
                <a:ea typeface="Roboto" panose="02000000000000000000" pitchFamily="2" charset="0"/>
              </a:rPr>
              <a:t>It’s always better to remain in the U.S. to work out your immigration problems rather than traveling abroad given uncertainties at American consular posts. </a:t>
            </a:r>
          </a:p>
          <a:p>
            <a:pPr>
              <a:spcBef>
                <a:spcPts val="1200"/>
              </a:spcBef>
            </a:pPr>
            <a:r>
              <a:rPr lang="en-US" sz="2000" dirty="0">
                <a:ea typeface="Roboto" panose="02000000000000000000" pitchFamily="2" charset="0"/>
              </a:rPr>
              <a:t>It’s always better to start sooner rather than later. </a:t>
            </a:r>
          </a:p>
          <a:p>
            <a:pPr lvl="1">
              <a:spcBef>
                <a:spcPts val="1200"/>
              </a:spcBef>
            </a:pPr>
            <a:endParaRPr lang="en-US" sz="2000" dirty="0">
              <a:ea typeface="Roboto" panose="02000000000000000000" pitchFamily="2" charset="0"/>
            </a:endParaRPr>
          </a:p>
          <a:p>
            <a:pPr>
              <a:spcBef>
                <a:spcPts val="1200"/>
              </a:spcBef>
            </a:pPr>
            <a:endParaRPr lang="en-US" sz="2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6142" y="6324601"/>
            <a:ext cx="4900859" cy="482801"/>
          </a:xfrm>
          <a:prstGeom prst="rect">
            <a:avLst/>
          </a:prstGeom>
        </p:spPr>
      </p:pic>
      <p:sp>
        <p:nvSpPr>
          <p:cNvPr id="9" name="Rectangle 8"/>
          <p:cNvSpPr/>
          <p:nvPr/>
        </p:nvSpPr>
        <p:spPr>
          <a:xfrm>
            <a:off x="1524000" y="0"/>
            <a:ext cx="3017520" cy="91440"/>
          </a:xfrm>
          <a:prstGeom prst="rect">
            <a:avLst/>
          </a:prstGeom>
          <a:solidFill>
            <a:srgbClr val="78B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Rectangle 9"/>
          <p:cNvSpPr/>
          <p:nvPr/>
        </p:nvSpPr>
        <p:spPr>
          <a:xfrm>
            <a:off x="4648200" y="2406"/>
            <a:ext cx="2926080" cy="91440"/>
          </a:xfrm>
          <a:prstGeom prst="rect">
            <a:avLst/>
          </a:prstGeom>
          <a:solidFill>
            <a:srgbClr val="78BB43">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Rectangle 10"/>
          <p:cNvSpPr/>
          <p:nvPr/>
        </p:nvSpPr>
        <p:spPr>
          <a:xfrm>
            <a:off x="7650480" y="2907"/>
            <a:ext cx="3017520" cy="91440"/>
          </a:xfrm>
          <a:prstGeom prst="rect">
            <a:avLst/>
          </a:prstGeom>
          <a:solidFill>
            <a:srgbClr val="78BB43">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2" name="Group 11"/>
          <p:cNvGrpSpPr/>
          <p:nvPr/>
        </p:nvGrpSpPr>
        <p:grpSpPr>
          <a:xfrm>
            <a:off x="1981200" y="274320"/>
            <a:ext cx="8229600" cy="914400"/>
            <a:chOff x="619221" y="1165085"/>
            <a:chExt cx="7934420" cy="408284"/>
          </a:xfrm>
        </p:grpSpPr>
        <p:sp>
          <p:nvSpPr>
            <p:cNvPr id="16" name="Rectangle 15"/>
            <p:cNvSpPr/>
            <p:nvPr/>
          </p:nvSpPr>
          <p:spPr>
            <a:xfrm>
              <a:off x="619221" y="1165085"/>
              <a:ext cx="7934420" cy="408284"/>
            </a:xfrm>
            <a:prstGeom prst="rect">
              <a:avLst/>
            </a:prstGeom>
            <a:solidFill>
              <a:schemeClr val="tx1">
                <a:lumMod val="75000"/>
                <a:lumOff val="25000"/>
              </a:schemeClr>
            </a:solidFill>
            <a:ln w="9525"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marL="182880" algn="ctr">
                <a:buClr>
                  <a:srgbClr val="4A83B7"/>
                </a:buClr>
              </a:pPr>
              <a:r>
                <a:rPr lang="en-US" sz="2800" dirty="0">
                  <a:latin typeface="Calibri" panose="020F0502020204030204" pitchFamily="34" charset="0"/>
                  <a:ea typeface="Roboto" panose="02000000000000000000" pitchFamily="2" charset="0"/>
                </a:rPr>
                <a:t>Conclusion </a:t>
              </a:r>
              <a:endParaRPr lang="en-US" sz="2800" dirty="0">
                <a:solidFill>
                  <a:schemeClr val="bg1"/>
                </a:solidFill>
                <a:latin typeface="Calibri" panose="020F0502020204030204" pitchFamily="34" charset="0"/>
                <a:ea typeface="Roboto" panose="02000000000000000000" pitchFamily="2" charset="0"/>
                <a:cs typeface="Helvetica"/>
              </a:endParaRPr>
            </a:p>
          </p:txBody>
        </p:sp>
        <p:sp>
          <p:nvSpPr>
            <p:cNvPr id="17" name="Rectangle 16"/>
            <p:cNvSpPr/>
            <p:nvPr/>
          </p:nvSpPr>
          <p:spPr>
            <a:xfrm>
              <a:off x="619221" y="1165085"/>
              <a:ext cx="246420" cy="408284"/>
            </a:xfrm>
            <a:prstGeom prst="rect">
              <a:avLst/>
            </a:prstGeom>
            <a:solidFill>
              <a:srgbClr val="78BB43"/>
            </a:solidFill>
            <a:ln w="9525" cap="flat" cmpd="sng" algn="ctr">
              <a:solidFill>
                <a:srgbClr val="78BB43"/>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buClr>
                  <a:srgbClr val="4A83B7"/>
                </a:buClr>
              </a:pPr>
              <a:endParaRPr lang="en-US" sz="1400" b="1" dirty="0">
                <a:solidFill>
                  <a:schemeClr val="bg1"/>
                </a:solidFill>
                <a:latin typeface="Helvetica"/>
                <a:cs typeface="Helvetica"/>
              </a:endParaRPr>
            </a:p>
          </p:txBody>
        </p:sp>
      </p:grpSp>
      <p:pic>
        <p:nvPicPr>
          <p:cNvPr id="6146" name="Picture 2" descr="Eight ways to get a green card in Trump's America—Part 4 | New York  Amsterdam News: The new Black view">
            <a:extLst>
              <a:ext uri="{FF2B5EF4-FFF2-40B4-BE49-F238E27FC236}">
                <a16:creationId xmlns:a16="http://schemas.microsoft.com/office/drawing/2014/main" id="{F45FF3B7-796E-4D43-91F6-E89F269775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8898" y="2819401"/>
            <a:ext cx="2845117" cy="1789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74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524000" y="0"/>
            <a:ext cx="3017520" cy="91440"/>
          </a:xfrm>
          <a:prstGeom prst="rect">
            <a:avLst/>
          </a:prstGeom>
          <a:solidFill>
            <a:srgbClr val="78B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2" name="Rectangle 21"/>
          <p:cNvSpPr/>
          <p:nvPr/>
        </p:nvSpPr>
        <p:spPr>
          <a:xfrm>
            <a:off x="4648200" y="2406"/>
            <a:ext cx="2926080" cy="91440"/>
          </a:xfrm>
          <a:prstGeom prst="rect">
            <a:avLst/>
          </a:prstGeom>
          <a:solidFill>
            <a:srgbClr val="78BB43">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3" name="Rectangle 22"/>
          <p:cNvSpPr/>
          <p:nvPr/>
        </p:nvSpPr>
        <p:spPr>
          <a:xfrm>
            <a:off x="7650480" y="2907"/>
            <a:ext cx="3017520" cy="91440"/>
          </a:xfrm>
          <a:prstGeom prst="rect">
            <a:avLst/>
          </a:prstGeom>
          <a:solidFill>
            <a:srgbClr val="78BB43">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0" name="Group 9"/>
          <p:cNvGrpSpPr/>
          <p:nvPr/>
        </p:nvGrpSpPr>
        <p:grpSpPr>
          <a:xfrm>
            <a:off x="1981200" y="274320"/>
            <a:ext cx="8229600" cy="914400"/>
            <a:chOff x="619221" y="1165085"/>
            <a:chExt cx="7934420" cy="408284"/>
          </a:xfrm>
        </p:grpSpPr>
        <p:sp>
          <p:nvSpPr>
            <p:cNvPr id="11" name="Rectangle 10"/>
            <p:cNvSpPr/>
            <p:nvPr/>
          </p:nvSpPr>
          <p:spPr>
            <a:xfrm>
              <a:off x="619221" y="1165085"/>
              <a:ext cx="7934420" cy="408284"/>
            </a:xfrm>
            <a:prstGeom prst="rect">
              <a:avLst/>
            </a:prstGeom>
            <a:solidFill>
              <a:schemeClr val="tx1">
                <a:lumMod val="75000"/>
                <a:lumOff val="25000"/>
              </a:schemeClr>
            </a:solidFill>
            <a:ln w="9525"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marL="182880" algn="ctr">
                <a:spcAft>
                  <a:spcPts val="600"/>
                </a:spcAft>
                <a:buClr>
                  <a:srgbClr val="4A83B7"/>
                </a:buClr>
              </a:pPr>
              <a:r>
                <a:rPr lang="en-US" sz="3200" dirty="0">
                  <a:solidFill>
                    <a:schemeClr val="bg1"/>
                  </a:solidFill>
                  <a:latin typeface="Calibri" panose="020F0502020204030204" pitchFamily="34" charset="0"/>
                  <a:ea typeface="Roboto" panose="02000000000000000000" pitchFamily="2" charset="0"/>
                  <a:cs typeface="Helvetica"/>
                </a:rPr>
                <a:t>Questions</a:t>
              </a:r>
            </a:p>
          </p:txBody>
        </p:sp>
        <p:sp>
          <p:nvSpPr>
            <p:cNvPr id="12" name="Rectangle 11"/>
            <p:cNvSpPr/>
            <p:nvPr/>
          </p:nvSpPr>
          <p:spPr>
            <a:xfrm>
              <a:off x="619221" y="1165085"/>
              <a:ext cx="246420" cy="408284"/>
            </a:xfrm>
            <a:prstGeom prst="rect">
              <a:avLst/>
            </a:prstGeom>
            <a:solidFill>
              <a:srgbClr val="78BB43"/>
            </a:solidFill>
            <a:ln w="9525" cap="flat" cmpd="sng" algn="ctr">
              <a:solidFill>
                <a:srgbClr val="78BB43"/>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buClr>
                  <a:srgbClr val="4A83B7"/>
                </a:buClr>
              </a:pPr>
              <a:endParaRPr lang="en-US" sz="1400" b="1" dirty="0">
                <a:solidFill>
                  <a:schemeClr val="bg1"/>
                </a:solidFill>
                <a:latin typeface="Helvetica"/>
                <a:cs typeface="Helvetica"/>
              </a:endParaRPr>
            </a:p>
          </p:txBody>
        </p:sp>
      </p:gr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6142" y="6324601"/>
            <a:ext cx="4900859" cy="482801"/>
          </a:xfrm>
          <a:prstGeom prst="rect">
            <a:avLst/>
          </a:prstGeom>
        </p:spPr>
      </p:pic>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16931" t="5694" r="13775" b="5556"/>
          <a:stretch/>
        </p:blipFill>
        <p:spPr>
          <a:xfrm>
            <a:off x="2743200" y="1596138"/>
            <a:ext cx="3048000" cy="4278126"/>
          </a:xfrm>
          <a:prstGeom prst="rect">
            <a:avLst/>
          </a:prstGeom>
        </p:spPr>
      </p:pic>
      <p:sp>
        <p:nvSpPr>
          <p:cNvPr id="14" name="TextBox 13"/>
          <p:cNvSpPr txBox="1"/>
          <p:nvPr/>
        </p:nvSpPr>
        <p:spPr>
          <a:xfrm>
            <a:off x="6172200" y="2667000"/>
            <a:ext cx="3657600" cy="2057400"/>
          </a:xfrm>
          <a:prstGeom prst="rect">
            <a:avLst/>
          </a:prstGeom>
          <a:noFill/>
        </p:spPr>
        <p:txBody>
          <a:bodyPr wrap="square" rtlCol="0">
            <a:noAutofit/>
          </a:bodyPr>
          <a:lstStyle/>
          <a:p>
            <a:pPr algn="ctr">
              <a:spcAft>
                <a:spcPts val="600"/>
              </a:spcAft>
            </a:pPr>
            <a:r>
              <a:rPr lang="en-US" sz="2000" b="1" dirty="0">
                <a:latin typeface="Calibri" panose="020F0502020204030204" pitchFamily="34" charset="0"/>
                <a:ea typeface="Roboto" panose="02000000000000000000" pitchFamily="2" charset="0"/>
              </a:rPr>
              <a:t>Charles Foster</a:t>
            </a:r>
          </a:p>
          <a:p>
            <a:pPr algn="ctr">
              <a:spcAft>
                <a:spcPts val="600"/>
              </a:spcAft>
            </a:pPr>
            <a:r>
              <a:rPr lang="en-US" i="1" dirty="0">
                <a:latin typeface="Calibri" panose="020F0502020204030204" pitchFamily="34" charset="0"/>
                <a:ea typeface="Roboto" panose="02000000000000000000" pitchFamily="2" charset="0"/>
              </a:rPr>
              <a:t>Chairman</a:t>
            </a:r>
          </a:p>
          <a:p>
            <a:pPr algn="ctr">
              <a:spcAft>
                <a:spcPts val="600"/>
              </a:spcAft>
            </a:pPr>
            <a:r>
              <a:rPr lang="en-US" dirty="0">
                <a:latin typeface="Calibri" panose="020F0502020204030204" pitchFamily="34" charset="0"/>
                <a:ea typeface="Roboto" panose="02000000000000000000" pitchFamily="2" charset="0"/>
              </a:rPr>
              <a:t>Foster LLP</a:t>
            </a:r>
          </a:p>
          <a:p>
            <a:pPr algn="ctr">
              <a:spcAft>
                <a:spcPts val="600"/>
              </a:spcAft>
            </a:pPr>
            <a:r>
              <a:rPr lang="en-US" u="sng" dirty="0">
                <a:solidFill>
                  <a:srgbClr val="008000"/>
                </a:solidFill>
                <a:latin typeface="Calibri" panose="020F0502020204030204" pitchFamily="34" charset="0"/>
                <a:ea typeface="Roboto" panose="02000000000000000000" pitchFamily="2" charset="0"/>
              </a:rPr>
              <a:t>CFoster@FosterGlobal.com</a:t>
            </a:r>
          </a:p>
          <a:p>
            <a:pPr algn="ctr">
              <a:spcAft>
                <a:spcPts val="600"/>
              </a:spcAft>
            </a:pPr>
            <a:r>
              <a:rPr lang="en-US" dirty="0">
                <a:latin typeface="Calibri" panose="020F0502020204030204" pitchFamily="34" charset="0"/>
                <a:ea typeface="Roboto" panose="02000000000000000000" pitchFamily="2" charset="0"/>
              </a:rPr>
              <a:t>713.335.3904</a:t>
            </a:r>
          </a:p>
        </p:txBody>
      </p:sp>
      <p:cxnSp>
        <p:nvCxnSpPr>
          <p:cNvPr id="5" name="Straight Connector 4"/>
          <p:cNvCxnSpPr/>
          <p:nvPr/>
        </p:nvCxnSpPr>
        <p:spPr>
          <a:xfrm>
            <a:off x="7543800" y="4880862"/>
            <a:ext cx="914400" cy="0"/>
          </a:xfrm>
          <a:prstGeom prst="line">
            <a:avLst/>
          </a:prstGeom>
          <a:ln w="19050">
            <a:solidFill>
              <a:srgbClr val="78BB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992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1960228" y="1524000"/>
            <a:ext cx="5507372" cy="3886200"/>
          </a:xfrm>
        </p:spPr>
        <p:txBody>
          <a:bodyPr>
            <a:noAutofit/>
          </a:bodyPr>
          <a:lstStyle/>
          <a:p>
            <a:pPr>
              <a:spcBef>
                <a:spcPts val="1200"/>
              </a:spcBef>
            </a:pPr>
            <a:r>
              <a:rPr lang="en-US" sz="2000" dirty="0">
                <a:ea typeface="Roboto" panose="02000000000000000000" pitchFamily="2" charset="0"/>
              </a:rPr>
              <a:t>President Trump by Proclamation 10014 of April 22, 2020 banned issuance of employment-based immigrant visas.</a:t>
            </a:r>
          </a:p>
          <a:p>
            <a:pPr>
              <a:spcBef>
                <a:spcPts val="1200"/>
              </a:spcBef>
            </a:pPr>
            <a:r>
              <a:rPr lang="en-US" sz="2000" dirty="0">
                <a:ea typeface="Roboto" panose="02000000000000000000" pitchFamily="2" charset="0"/>
              </a:rPr>
              <a:t>President Trump Proclamation 10052 of June 22, 2020 banned issuance of H-1B, H-2B and L-1 immigrant work visas. </a:t>
            </a:r>
          </a:p>
          <a:p>
            <a:pPr>
              <a:spcBef>
                <a:spcPts val="1200"/>
              </a:spcBef>
            </a:pPr>
            <a:r>
              <a:rPr lang="en-US" sz="2000" dirty="0">
                <a:ea typeface="Roboto" panose="02000000000000000000" pitchFamily="2" charset="0"/>
              </a:rPr>
              <a:t>June 22, 2020 Proclamation extended such bans through December 31, 2020. </a:t>
            </a:r>
          </a:p>
          <a:p>
            <a:pPr>
              <a:spcBef>
                <a:spcPts val="1200"/>
              </a:spcBef>
            </a:pPr>
            <a:r>
              <a:rPr lang="en-US" sz="2000" dirty="0">
                <a:ea typeface="Roboto" panose="02000000000000000000" pitchFamily="2" charset="0"/>
              </a:rPr>
              <a:t>Such bans were based upon the adverse impact of the COVID-19 pandemic on the U.S. economy and the rise in unemployment. </a:t>
            </a:r>
          </a:p>
          <a:p>
            <a:pPr lvl="1">
              <a:spcBef>
                <a:spcPts val="1200"/>
              </a:spcBef>
            </a:pPr>
            <a:endParaRPr lang="en-US" sz="2000" dirty="0">
              <a:ea typeface="Roboto" panose="02000000000000000000" pitchFamily="2" charset="0"/>
            </a:endParaRPr>
          </a:p>
          <a:p>
            <a:pPr>
              <a:spcBef>
                <a:spcPts val="1200"/>
              </a:spcBef>
            </a:pPr>
            <a:endParaRPr lang="en-US" sz="2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6142" y="6324601"/>
            <a:ext cx="4900859" cy="482801"/>
          </a:xfrm>
          <a:prstGeom prst="rect">
            <a:avLst/>
          </a:prstGeom>
        </p:spPr>
      </p:pic>
      <p:sp>
        <p:nvSpPr>
          <p:cNvPr id="9" name="Rectangle 8"/>
          <p:cNvSpPr/>
          <p:nvPr/>
        </p:nvSpPr>
        <p:spPr>
          <a:xfrm>
            <a:off x="1524000" y="0"/>
            <a:ext cx="3017520" cy="91440"/>
          </a:xfrm>
          <a:prstGeom prst="rect">
            <a:avLst/>
          </a:prstGeom>
          <a:solidFill>
            <a:srgbClr val="78B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Rectangle 9"/>
          <p:cNvSpPr/>
          <p:nvPr/>
        </p:nvSpPr>
        <p:spPr>
          <a:xfrm>
            <a:off x="4648200" y="2406"/>
            <a:ext cx="2926080" cy="91440"/>
          </a:xfrm>
          <a:prstGeom prst="rect">
            <a:avLst/>
          </a:prstGeom>
          <a:solidFill>
            <a:srgbClr val="78BB43">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Rectangle 10"/>
          <p:cNvSpPr/>
          <p:nvPr/>
        </p:nvSpPr>
        <p:spPr>
          <a:xfrm>
            <a:off x="7650480" y="2907"/>
            <a:ext cx="3017520" cy="91440"/>
          </a:xfrm>
          <a:prstGeom prst="rect">
            <a:avLst/>
          </a:prstGeom>
          <a:solidFill>
            <a:srgbClr val="78BB43">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2" name="Group 11"/>
          <p:cNvGrpSpPr/>
          <p:nvPr/>
        </p:nvGrpSpPr>
        <p:grpSpPr>
          <a:xfrm>
            <a:off x="1981200" y="274320"/>
            <a:ext cx="8229600" cy="914400"/>
            <a:chOff x="619221" y="1165085"/>
            <a:chExt cx="7934420" cy="408284"/>
          </a:xfrm>
        </p:grpSpPr>
        <p:sp>
          <p:nvSpPr>
            <p:cNvPr id="16" name="Rectangle 15"/>
            <p:cNvSpPr/>
            <p:nvPr/>
          </p:nvSpPr>
          <p:spPr>
            <a:xfrm>
              <a:off x="619221" y="1165085"/>
              <a:ext cx="7934420" cy="408284"/>
            </a:xfrm>
            <a:prstGeom prst="rect">
              <a:avLst/>
            </a:prstGeom>
            <a:solidFill>
              <a:schemeClr val="tx1">
                <a:lumMod val="75000"/>
                <a:lumOff val="25000"/>
              </a:schemeClr>
            </a:solidFill>
            <a:ln w="9525"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marL="182880" algn="ctr">
                <a:buClr>
                  <a:srgbClr val="4A83B7"/>
                </a:buClr>
              </a:pPr>
              <a:r>
                <a:rPr lang="en-US" sz="2800" dirty="0">
                  <a:latin typeface="Calibri" panose="020F0502020204030204" pitchFamily="34" charset="0"/>
                  <a:ea typeface="Roboto" panose="02000000000000000000" pitchFamily="2" charset="0"/>
                </a:rPr>
                <a:t>Impact of President Trump’s Ban on Employment Based Immigration and Nonimmigrant Work Visas</a:t>
              </a:r>
              <a:endParaRPr lang="en-US" sz="2800" dirty="0">
                <a:solidFill>
                  <a:schemeClr val="bg1"/>
                </a:solidFill>
                <a:latin typeface="Calibri" panose="020F0502020204030204" pitchFamily="34" charset="0"/>
                <a:ea typeface="Roboto" panose="02000000000000000000" pitchFamily="2" charset="0"/>
                <a:cs typeface="Helvetica"/>
              </a:endParaRPr>
            </a:p>
          </p:txBody>
        </p:sp>
        <p:sp>
          <p:nvSpPr>
            <p:cNvPr id="17" name="Rectangle 16"/>
            <p:cNvSpPr/>
            <p:nvPr/>
          </p:nvSpPr>
          <p:spPr>
            <a:xfrm>
              <a:off x="619221" y="1165085"/>
              <a:ext cx="246420" cy="408284"/>
            </a:xfrm>
            <a:prstGeom prst="rect">
              <a:avLst/>
            </a:prstGeom>
            <a:solidFill>
              <a:srgbClr val="78BB43"/>
            </a:solidFill>
            <a:ln w="9525" cap="flat" cmpd="sng" algn="ctr">
              <a:solidFill>
                <a:srgbClr val="78BB43"/>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buClr>
                  <a:srgbClr val="4A83B7"/>
                </a:buClr>
              </a:pPr>
              <a:endParaRPr lang="en-US" sz="1400" b="1" dirty="0">
                <a:solidFill>
                  <a:schemeClr val="bg1"/>
                </a:solidFill>
                <a:latin typeface="Helvetica"/>
                <a:cs typeface="Helvetica"/>
              </a:endParaRPr>
            </a:p>
          </p:txBody>
        </p:sp>
      </p:grpSp>
      <p:pic>
        <p:nvPicPr>
          <p:cNvPr id="1026" name="Picture 2" descr="After a Weekend of Chaos Surrounding Trump's Immigration Ban, What's Next?">
            <a:extLst>
              <a:ext uri="{FF2B5EF4-FFF2-40B4-BE49-F238E27FC236}">
                <a16:creationId xmlns:a16="http://schemas.microsoft.com/office/drawing/2014/main" id="{F24E4593-0F0B-434C-A12A-2E3629A3CD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396" r="11462"/>
          <a:stretch/>
        </p:blipFill>
        <p:spPr bwMode="auto">
          <a:xfrm>
            <a:off x="7656286" y="2514600"/>
            <a:ext cx="2554514"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61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1960228" y="1524000"/>
            <a:ext cx="8229600" cy="3886200"/>
          </a:xfrm>
        </p:spPr>
        <p:txBody>
          <a:bodyPr>
            <a:noAutofit/>
          </a:bodyPr>
          <a:lstStyle/>
          <a:p>
            <a:pPr>
              <a:spcBef>
                <a:spcPts val="1200"/>
              </a:spcBef>
            </a:pPr>
            <a:r>
              <a:rPr lang="en-US" sz="2000" dirty="0">
                <a:ea typeface="Roboto" panose="02000000000000000000" pitchFamily="2" charset="0"/>
              </a:rPr>
              <a:t>Under the terms of the bans, they do not apply within the U.S. to applications for </a:t>
            </a:r>
            <a:r>
              <a:rPr lang="en-US" sz="2000" b="1" dirty="0">
                <a:ea typeface="Roboto" panose="02000000000000000000" pitchFamily="2" charset="0"/>
              </a:rPr>
              <a:t>change of nonimmigrant work status </a:t>
            </a:r>
            <a:r>
              <a:rPr lang="en-US" sz="2000" dirty="0">
                <a:ea typeface="Roboto" panose="02000000000000000000" pitchFamily="2" charset="0"/>
              </a:rPr>
              <a:t>or to </a:t>
            </a:r>
            <a:r>
              <a:rPr lang="en-US" sz="2000" b="1" dirty="0">
                <a:ea typeface="Roboto" panose="02000000000000000000" pitchFamily="2" charset="0"/>
              </a:rPr>
              <a:t>extend nonimmigrant work status</a:t>
            </a:r>
            <a:r>
              <a:rPr lang="en-US" sz="2000" dirty="0">
                <a:ea typeface="Roboto" panose="02000000000000000000" pitchFamily="2" charset="0"/>
              </a:rPr>
              <a:t> or to </a:t>
            </a:r>
            <a:r>
              <a:rPr lang="en-US" sz="2000" b="1" dirty="0">
                <a:ea typeface="Roboto" panose="02000000000000000000" pitchFamily="2" charset="0"/>
              </a:rPr>
              <a:t>applications for adjustment of status </a:t>
            </a:r>
            <a:r>
              <a:rPr lang="en-US" sz="2000" dirty="0">
                <a:ea typeface="Roboto" panose="02000000000000000000" pitchFamily="2" charset="0"/>
              </a:rPr>
              <a:t>on Form I-485 for lawful permanent residency based on an employer’s approved I-140 petition. </a:t>
            </a:r>
          </a:p>
          <a:p>
            <a:pPr>
              <a:spcBef>
                <a:spcPts val="1200"/>
              </a:spcBef>
            </a:pPr>
            <a:r>
              <a:rPr lang="en-US" sz="2000" dirty="0">
                <a:ea typeface="Roboto" panose="02000000000000000000" pitchFamily="2" charset="0"/>
              </a:rPr>
              <a:t>The Trump Administration will likely continue such bans at least through January 20, 2021 inauguration and Senior White House Advisor Steve Miller almost certainly will recommend a longer extension. </a:t>
            </a:r>
          </a:p>
          <a:p>
            <a:pPr>
              <a:spcBef>
                <a:spcPts val="1200"/>
              </a:spcBef>
            </a:pPr>
            <a:r>
              <a:rPr lang="en-US" sz="2000" dirty="0">
                <a:ea typeface="Roboto" panose="02000000000000000000" pitchFamily="2" charset="0"/>
              </a:rPr>
              <a:t>Upon his inauguration on January 20, 2021, President Joe Biden and his Administration will almost certainly, by executive order, revoke many of President Trump’s executive orders on day one in different areas, particularly in immigration. </a:t>
            </a:r>
          </a:p>
          <a:p>
            <a:pPr>
              <a:spcBef>
                <a:spcPts val="1200"/>
              </a:spcBef>
            </a:pPr>
            <a:endParaRPr lang="en-US" sz="2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6142" y="6324601"/>
            <a:ext cx="4900859" cy="482801"/>
          </a:xfrm>
          <a:prstGeom prst="rect">
            <a:avLst/>
          </a:prstGeom>
        </p:spPr>
      </p:pic>
      <p:sp>
        <p:nvSpPr>
          <p:cNvPr id="9" name="Rectangle 8"/>
          <p:cNvSpPr/>
          <p:nvPr/>
        </p:nvSpPr>
        <p:spPr>
          <a:xfrm>
            <a:off x="1524000" y="0"/>
            <a:ext cx="3017520" cy="91440"/>
          </a:xfrm>
          <a:prstGeom prst="rect">
            <a:avLst/>
          </a:prstGeom>
          <a:solidFill>
            <a:srgbClr val="78B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Rectangle 9"/>
          <p:cNvSpPr/>
          <p:nvPr/>
        </p:nvSpPr>
        <p:spPr>
          <a:xfrm>
            <a:off x="4648200" y="2406"/>
            <a:ext cx="2926080" cy="91440"/>
          </a:xfrm>
          <a:prstGeom prst="rect">
            <a:avLst/>
          </a:prstGeom>
          <a:solidFill>
            <a:srgbClr val="78BB43">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Rectangle 10"/>
          <p:cNvSpPr/>
          <p:nvPr/>
        </p:nvSpPr>
        <p:spPr>
          <a:xfrm>
            <a:off x="7650480" y="2907"/>
            <a:ext cx="3017520" cy="91440"/>
          </a:xfrm>
          <a:prstGeom prst="rect">
            <a:avLst/>
          </a:prstGeom>
          <a:solidFill>
            <a:srgbClr val="78BB43">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2" name="Group 11"/>
          <p:cNvGrpSpPr/>
          <p:nvPr/>
        </p:nvGrpSpPr>
        <p:grpSpPr>
          <a:xfrm>
            <a:off x="1981200" y="274320"/>
            <a:ext cx="8229600" cy="914400"/>
            <a:chOff x="619221" y="1165085"/>
            <a:chExt cx="7934420" cy="408284"/>
          </a:xfrm>
        </p:grpSpPr>
        <p:sp>
          <p:nvSpPr>
            <p:cNvPr id="16" name="Rectangle 15"/>
            <p:cNvSpPr/>
            <p:nvPr/>
          </p:nvSpPr>
          <p:spPr>
            <a:xfrm>
              <a:off x="619221" y="1165085"/>
              <a:ext cx="7934420" cy="408284"/>
            </a:xfrm>
            <a:prstGeom prst="rect">
              <a:avLst/>
            </a:prstGeom>
            <a:solidFill>
              <a:schemeClr val="tx1">
                <a:lumMod val="75000"/>
                <a:lumOff val="25000"/>
              </a:schemeClr>
            </a:solidFill>
            <a:ln w="9525"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marL="182880" algn="ctr">
                <a:buClr>
                  <a:srgbClr val="4A83B7"/>
                </a:buClr>
              </a:pPr>
              <a:r>
                <a:rPr lang="en-US" sz="2800" dirty="0">
                  <a:latin typeface="Calibri" panose="020F0502020204030204" pitchFamily="34" charset="0"/>
                  <a:ea typeface="Roboto" panose="02000000000000000000" pitchFamily="2" charset="0"/>
                </a:rPr>
                <a:t>Impact of President Trump’s Ban on Employment Based Immigration and Nonimmigrant Work Visas</a:t>
              </a:r>
              <a:endParaRPr lang="en-US" sz="2800" dirty="0">
                <a:solidFill>
                  <a:schemeClr val="bg1"/>
                </a:solidFill>
                <a:latin typeface="Calibri" panose="020F0502020204030204" pitchFamily="34" charset="0"/>
                <a:ea typeface="Roboto" panose="02000000000000000000" pitchFamily="2" charset="0"/>
                <a:cs typeface="Helvetica"/>
              </a:endParaRPr>
            </a:p>
          </p:txBody>
        </p:sp>
        <p:sp>
          <p:nvSpPr>
            <p:cNvPr id="17" name="Rectangle 16"/>
            <p:cNvSpPr/>
            <p:nvPr/>
          </p:nvSpPr>
          <p:spPr>
            <a:xfrm>
              <a:off x="619221" y="1165085"/>
              <a:ext cx="246420" cy="408284"/>
            </a:xfrm>
            <a:prstGeom prst="rect">
              <a:avLst/>
            </a:prstGeom>
            <a:solidFill>
              <a:srgbClr val="78BB43"/>
            </a:solidFill>
            <a:ln w="9525" cap="flat" cmpd="sng" algn="ctr">
              <a:solidFill>
                <a:srgbClr val="78BB43"/>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buClr>
                  <a:srgbClr val="4A83B7"/>
                </a:buClr>
              </a:pPr>
              <a:endParaRPr lang="en-US" sz="1400" b="1" dirty="0">
                <a:solidFill>
                  <a:schemeClr val="bg1"/>
                </a:solidFill>
                <a:latin typeface="Helvetica"/>
                <a:cs typeface="Helvetica"/>
              </a:endParaRPr>
            </a:p>
          </p:txBody>
        </p:sp>
      </p:grpSp>
      <p:pic>
        <p:nvPicPr>
          <p:cNvPr id="3076" name="Picture 4" descr="The Many Problems With Biden's Logo, According to the Haters">
            <a:extLst>
              <a:ext uri="{FF2B5EF4-FFF2-40B4-BE49-F238E27FC236}">
                <a16:creationId xmlns:a16="http://schemas.microsoft.com/office/drawing/2014/main" id="{6670EB75-5F3E-4ACD-9DAE-33ADE7A610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0" y="5227320"/>
            <a:ext cx="1356360" cy="1356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32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1960228" y="1524000"/>
            <a:ext cx="8229600" cy="3886200"/>
          </a:xfrm>
        </p:spPr>
        <p:txBody>
          <a:bodyPr>
            <a:noAutofit/>
          </a:bodyPr>
          <a:lstStyle/>
          <a:p>
            <a:pPr>
              <a:spcBef>
                <a:spcPts val="1200"/>
              </a:spcBef>
            </a:pPr>
            <a:r>
              <a:rPr lang="en-US" sz="2000" dirty="0">
                <a:ea typeface="Roboto" panose="02000000000000000000" pitchFamily="2" charset="0"/>
              </a:rPr>
              <a:t>In the U.S. District Court case, </a:t>
            </a:r>
            <a:r>
              <a:rPr lang="en-US" sz="2000" i="1" dirty="0">
                <a:ea typeface="Roboto" panose="02000000000000000000" pitchFamily="2" charset="0"/>
              </a:rPr>
              <a:t>National Association of Manufacturers et al., v. DHS, et al., </a:t>
            </a:r>
            <a:r>
              <a:rPr lang="en-US" sz="2000" dirty="0">
                <a:ea typeface="Roboto" panose="02000000000000000000" pitchFamily="2" charset="0"/>
              </a:rPr>
              <a:t>the Trump Administration was enjoined from enforcing its ban on the issuance of temporary work visas, but such decision was restricted to the membership of the petitioning parties, being: </a:t>
            </a:r>
          </a:p>
          <a:p>
            <a:pPr lvl="1">
              <a:spcBef>
                <a:spcPts val="1200"/>
              </a:spcBef>
            </a:pPr>
            <a:r>
              <a:rPr lang="en-US" sz="1800" dirty="0">
                <a:ea typeface="Roboto" panose="02000000000000000000" pitchFamily="2" charset="0"/>
              </a:rPr>
              <a:t>The National Association of Manufactures </a:t>
            </a:r>
          </a:p>
          <a:p>
            <a:pPr lvl="1">
              <a:spcBef>
                <a:spcPts val="1200"/>
              </a:spcBef>
            </a:pPr>
            <a:r>
              <a:rPr lang="en-US" sz="1800" dirty="0">
                <a:ea typeface="Roboto" panose="02000000000000000000" pitchFamily="2" charset="0"/>
              </a:rPr>
              <a:t>The U.S. Chamber of Commerce </a:t>
            </a:r>
          </a:p>
          <a:p>
            <a:pPr lvl="1">
              <a:spcBef>
                <a:spcPts val="1200"/>
              </a:spcBef>
            </a:pPr>
            <a:r>
              <a:rPr lang="en-US" sz="1800" dirty="0">
                <a:ea typeface="Roboto" panose="02000000000000000000" pitchFamily="2" charset="0"/>
              </a:rPr>
              <a:t>The National Retail Federation</a:t>
            </a:r>
          </a:p>
          <a:p>
            <a:pPr lvl="1">
              <a:spcBef>
                <a:spcPts val="1200"/>
              </a:spcBef>
            </a:pPr>
            <a:r>
              <a:rPr lang="en-US" sz="1800" dirty="0">
                <a:ea typeface="Roboto" panose="02000000000000000000" pitchFamily="2" charset="0"/>
              </a:rPr>
              <a:t>Tech Net </a:t>
            </a:r>
          </a:p>
          <a:p>
            <a:pPr lvl="1">
              <a:spcBef>
                <a:spcPts val="1200"/>
              </a:spcBef>
            </a:pPr>
            <a:r>
              <a:rPr lang="en-US" sz="1800" dirty="0">
                <a:ea typeface="Roboto" panose="02000000000000000000" pitchFamily="2" charset="0"/>
              </a:rPr>
              <a:t> </a:t>
            </a:r>
            <a:r>
              <a:rPr lang="en-US" sz="1800" dirty="0" err="1">
                <a:ea typeface="Roboto" panose="02000000000000000000" pitchFamily="2" charset="0"/>
              </a:rPr>
              <a:t>Intrax</a:t>
            </a:r>
            <a:r>
              <a:rPr lang="en-US" sz="1800" dirty="0">
                <a:ea typeface="Roboto" panose="02000000000000000000" pitchFamily="2" charset="0"/>
              </a:rPr>
              <a:t>, Inc.</a:t>
            </a:r>
          </a:p>
          <a:p>
            <a:pPr>
              <a:spcBef>
                <a:spcPts val="1200"/>
              </a:spcBef>
            </a:pPr>
            <a:endParaRPr lang="en-US" sz="2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6142" y="6324601"/>
            <a:ext cx="4900859" cy="482801"/>
          </a:xfrm>
          <a:prstGeom prst="rect">
            <a:avLst/>
          </a:prstGeom>
        </p:spPr>
      </p:pic>
      <p:sp>
        <p:nvSpPr>
          <p:cNvPr id="9" name="Rectangle 8"/>
          <p:cNvSpPr/>
          <p:nvPr/>
        </p:nvSpPr>
        <p:spPr>
          <a:xfrm>
            <a:off x="1524000" y="0"/>
            <a:ext cx="3017520" cy="91440"/>
          </a:xfrm>
          <a:prstGeom prst="rect">
            <a:avLst/>
          </a:prstGeom>
          <a:solidFill>
            <a:srgbClr val="78B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Rectangle 9"/>
          <p:cNvSpPr/>
          <p:nvPr/>
        </p:nvSpPr>
        <p:spPr>
          <a:xfrm>
            <a:off x="4648200" y="2406"/>
            <a:ext cx="2926080" cy="91440"/>
          </a:xfrm>
          <a:prstGeom prst="rect">
            <a:avLst/>
          </a:prstGeom>
          <a:solidFill>
            <a:srgbClr val="78BB43">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Rectangle 10"/>
          <p:cNvSpPr/>
          <p:nvPr/>
        </p:nvSpPr>
        <p:spPr>
          <a:xfrm>
            <a:off x="7650480" y="2907"/>
            <a:ext cx="3017520" cy="91440"/>
          </a:xfrm>
          <a:prstGeom prst="rect">
            <a:avLst/>
          </a:prstGeom>
          <a:solidFill>
            <a:srgbClr val="78BB43">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2" name="Group 11"/>
          <p:cNvGrpSpPr/>
          <p:nvPr/>
        </p:nvGrpSpPr>
        <p:grpSpPr>
          <a:xfrm>
            <a:off x="1981200" y="274320"/>
            <a:ext cx="8229600" cy="914400"/>
            <a:chOff x="619221" y="1165085"/>
            <a:chExt cx="7934420" cy="408284"/>
          </a:xfrm>
        </p:grpSpPr>
        <p:sp>
          <p:nvSpPr>
            <p:cNvPr id="16" name="Rectangle 15"/>
            <p:cNvSpPr/>
            <p:nvPr/>
          </p:nvSpPr>
          <p:spPr>
            <a:xfrm>
              <a:off x="619221" y="1165085"/>
              <a:ext cx="7934420" cy="408284"/>
            </a:xfrm>
            <a:prstGeom prst="rect">
              <a:avLst/>
            </a:prstGeom>
            <a:solidFill>
              <a:schemeClr val="tx1">
                <a:lumMod val="75000"/>
                <a:lumOff val="25000"/>
              </a:schemeClr>
            </a:solidFill>
            <a:ln w="9525"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marL="182880" algn="ctr">
                <a:buClr>
                  <a:srgbClr val="4A83B7"/>
                </a:buClr>
              </a:pPr>
              <a:r>
                <a:rPr lang="en-US" sz="2800" dirty="0">
                  <a:latin typeface="Calibri" panose="020F0502020204030204" pitchFamily="34" charset="0"/>
                  <a:ea typeface="Roboto" panose="02000000000000000000" pitchFamily="2" charset="0"/>
                </a:rPr>
                <a:t>Impact of President Trump’s Ban on Employment Based Immigration and Nonimmigrant Work Visas</a:t>
              </a:r>
              <a:endParaRPr lang="en-US" sz="2800" dirty="0">
                <a:solidFill>
                  <a:schemeClr val="bg1"/>
                </a:solidFill>
                <a:latin typeface="Calibri" panose="020F0502020204030204" pitchFamily="34" charset="0"/>
                <a:ea typeface="Roboto" panose="02000000000000000000" pitchFamily="2" charset="0"/>
                <a:cs typeface="Helvetica"/>
              </a:endParaRPr>
            </a:p>
          </p:txBody>
        </p:sp>
        <p:sp>
          <p:nvSpPr>
            <p:cNvPr id="17" name="Rectangle 16"/>
            <p:cNvSpPr/>
            <p:nvPr/>
          </p:nvSpPr>
          <p:spPr>
            <a:xfrm>
              <a:off x="619221" y="1165085"/>
              <a:ext cx="246420" cy="408284"/>
            </a:xfrm>
            <a:prstGeom prst="rect">
              <a:avLst/>
            </a:prstGeom>
            <a:solidFill>
              <a:srgbClr val="78BB43"/>
            </a:solidFill>
            <a:ln w="9525" cap="flat" cmpd="sng" algn="ctr">
              <a:solidFill>
                <a:srgbClr val="78BB43"/>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buClr>
                  <a:srgbClr val="4A83B7"/>
                </a:buClr>
              </a:pPr>
              <a:endParaRPr lang="en-US" sz="1400" b="1" dirty="0">
                <a:solidFill>
                  <a:schemeClr val="bg1"/>
                </a:solidFill>
                <a:latin typeface="Helvetica"/>
                <a:cs typeface="Helvetica"/>
              </a:endParaRPr>
            </a:p>
          </p:txBody>
        </p:sp>
      </p:grpSp>
      <p:pic>
        <p:nvPicPr>
          <p:cNvPr id="1026" name="Picture 2" descr="National Association of Manufacturers - NAM | Business View Magazine">
            <a:extLst>
              <a:ext uri="{FF2B5EF4-FFF2-40B4-BE49-F238E27FC236}">
                <a16:creationId xmlns:a16="http://schemas.microsoft.com/office/drawing/2014/main" id="{44CB963F-8C31-47D1-9465-C0F71CC994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4792" y="5625966"/>
            <a:ext cx="2800608" cy="3938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S. Chamber of Commerce | Standing Up for American Enterprise">
            <a:extLst>
              <a:ext uri="{FF2B5EF4-FFF2-40B4-BE49-F238E27FC236}">
                <a16:creationId xmlns:a16="http://schemas.microsoft.com/office/drawing/2014/main" id="{276BA0BF-1C35-4970-84EF-7AF1ACE9203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333" r="23070"/>
          <a:stretch/>
        </p:blipFill>
        <p:spPr bwMode="auto">
          <a:xfrm>
            <a:off x="7848600" y="5437743"/>
            <a:ext cx="794325" cy="7410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ational Retail Federation Announces Shop.org 2017 | 2017-03-17 | Floor  Trends Magazine">
            <a:extLst>
              <a:ext uri="{FF2B5EF4-FFF2-40B4-BE49-F238E27FC236}">
                <a16:creationId xmlns:a16="http://schemas.microsoft.com/office/drawing/2014/main" id="{BAABAFB1-03A0-49F2-AE60-4F3D51733F1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667" t="34582" r="14283" b="35600"/>
          <a:stretch/>
        </p:blipFill>
        <p:spPr bwMode="auto">
          <a:xfrm>
            <a:off x="5464252" y="5555632"/>
            <a:ext cx="2025497" cy="505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96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1960229" y="1524000"/>
            <a:ext cx="4669172" cy="3886200"/>
          </a:xfrm>
        </p:spPr>
        <p:txBody>
          <a:bodyPr>
            <a:noAutofit/>
          </a:bodyPr>
          <a:lstStyle/>
          <a:p>
            <a:pPr>
              <a:spcBef>
                <a:spcPts val="1200"/>
              </a:spcBef>
            </a:pPr>
            <a:r>
              <a:rPr lang="en-US" sz="2000" dirty="0">
                <a:ea typeface="Roboto" panose="02000000000000000000" pitchFamily="2" charset="0"/>
              </a:rPr>
              <a:t>To qualify for a National Interest Exemption to President Trump’s June 22</a:t>
            </a:r>
            <a:r>
              <a:rPr lang="en-US" sz="2000" baseline="30000" dirty="0">
                <a:ea typeface="Roboto" panose="02000000000000000000" pitchFamily="2" charset="0"/>
              </a:rPr>
              <a:t>nd</a:t>
            </a:r>
            <a:r>
              <a:rPr lang="en-US" sz="2000" dirty="0">
                <a:ea typeface="Roboto" panose="02000000000000000000" pitchFamily="2" charset="0"/>
              </a:rPr>
              <a:t> Proclamation 10052, each consulate post guidelines should be consulted. </a:t>
            </a:r>
          </a:p>
          <a:p>
            <a:pPr>
              <a:spcBef>
                <a:spcPts val="1200"/>
              </a:spcBef>
            </a:pPr>
            <a:r>
              <a:rPr lang="en-US" sz="2000" dirty="0">
                <a:ea typeface="Roboto" panose="02000000000000000000" pitchFamily="2" charset="0"/>
              </a:rPr>
              <a:t>Routine visa services on a post-by-post basis should resume soon, but it’s not yet possible to provide a date when each consular post will resume specific services. </a:t>
            </a:r>
          </a:p>
          <a:p>
            <a:pPr>
              <a:spcBef>
                <a:spcPts val="1200"/>
              </a:spcBef>
            </a:pPr>
            <a:r>
              <a:rPr lang="en-US" sz="2000" dirty="0">
                <a:ea typeface="Roboto" panose="02000000000000000000" pitchFamily="2" charset="0"/>
              </a:rPr>
              <a:t>Applicants from critical infrastructure sectors including </a:t>
            </a:r>
            <a:r>
              <a:rPr lang="en-US" sz="2000" b="1" dirty="0">
                <a:ea typeface="Roboto" panose="02000000000000000000" pitchFamily="2" charset="0"/>
              </a:rPr>
              <a:t>chemical, energy, public health, </a:t>
            </a:r>
            <a:r>
              <a:rPr lang="en-US" sz="2000" dirty="0">
                <a:ea typeface="Roboto" panose="02000000000000000000" pitchFamily="2" charset="0"/>
              </a:rPr>
              <a:t>and</a:t>
            </a:r>
            <a:r>
              <a:rPr lang="en-US" sz="2000" b="1" dirty="0">
                <a:ea typeface="Roboto" panose="02000000000000000000" pitchFamily="2" charset="0"/>
              </a:rPr>
              <a:t> IT </a:t>
            </a:r>
            <a:r>
              <a:rPr lang="en-US" sz="2000" dirty="0">
                <a:ea typeface="Roboto" panose="02000000000000000000" pitchFamily="2" charset="0"/>
              </a:rPr>
              <a:t>will be considered. </a:t>
            </a:r>
          </a:p>
          <a:p>
            <a:pPr>
              <a:spcBef>
                <a:spcPts val="1200"/>
              </a:spcBef>
            </a:pPr>
            <a:endParaRPr lang="en-US" sz="2000" dirty="0">
              <a:ea typeface="Roboto" panose="02000000000000000000" pitchFamily="2" charset="0"/>
            </a:endParaRPr>
          </a:p>
          <a:p>
            <a:pPr lvl="1">
              <a:spcBef>
                <a:spcPts val="1200"/>
              </a:spcBef>
            </a:pPr>
            <a:endParaRPr lang="en-US" sz="2000" dirty="0">
              <a:ea typeface="Roboto" panose="02000000000000000000" pitchFamily="2" charset="0"/>
            </a:endParaRPr>
          </a:p>
          <a:p>
            <a:pPr>
              <a:spcBef>
                <a:spcPts val="1200"/>
              </a:spcBef>
            </a:pPr>
            <a:endParaRPr lang="en-US" sz="2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6142" y="6324601"/>
            <a:ext cx="4900859" cy="482801"/>
          </a:xfrm>
          <a:prstGeom prst="rect">
            <a:avLst/>
          </a:prstGeom>
        </p:spPr>
      </p:pic>
      <p:sp>
        <p:nvSpPr>
          <p:cNvPr id="9" name="Rectangle 8"/>
          <p:cNvSpPr/>
          <p:nvPr/>
        </p:nvSpPr>
        <p:spPr>
          <a:xfrm>
            <a:off x="1524000" y="0"/>
            <a:ext cx="3017520" cy="91440"/>
          </a:xfrm>
          <a:prstGeom prst="rect">
            <a:avLst/>
          </a:prstGeom>
          <a:solidFill>
            <a:srgbClr val="78B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Rectangle 9"/>
          <p:cNvSpPr/>
          <p:nvPr/>
        </p:nvSpPr>
        <p:spPr>
          <a:xfrm>
            <a:off x="4648200" y="2406"/>
            <a:ext cx="2926080" cy="91440"/>
          </a:xfrm>
          <a:prstGeom prst="rect">
            <a:avLst/>
          </a:prstGeom>
          <a:solidFill>
            <a:srgbClr val="78BB43">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Rectangle 10"/>
          <p:cNvSpPr/>
          <p:nvPr/>
        </p:nvSpPr>
        <p:spPr>
          <a:xfrm>
            <a:off x="7650480" y="2907"/>
            <a:ext cx="3017520" cy="91440"/>
          </a:xfrm>
          <a:prstGeom prst="rect">
            <a:avLst/>
          </a:prstGeom>
          <a:solidFill>
            <a:srgbClr val="78BB43">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2" name="Group 11"/>
          <p:cNvGrpSpPr/>
          <p:nvPr/>
        </p:nvGrpSpPr>
        <p:grpSpPr>
          <a:xfrm>
            <a:off x="1981200" y="274320"/>
            <a:ext cx="8229600" cy="914400"/>
            <a:chOff x="619221" y="1165085"/>
            <a:chExt cx="7934420" cy="408284"/>
          </a:xfrm>
        </p:grpSpPr>
        <p:sp>
          <p:nvSpPr>
            <p:cNvPr id="16" name="Rectangle 15"/>
            <p:cNvSpPr/>
            <p:nvPr/>
          </p:nvSpPr>
          <p:spPr>
            <a:xfrm>
              <a:off x="619221" y="1165085"/>
              <a:ext cx="7934420" cy="408284"/>
            </a:xfrm>
            <a:prstGeom prst="rect">
              <a:avLst/>
            </a:prstGeom>
            <a:solidFill>
              <a:schemeClr val="tx1">
                <a:lumMod val="75000"/>
                <a:lumOff val="25000"/>
              </a:schemeClr>
            </a:solidFill>
            <a:ln w="9525"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marL="182880" algn="ctr">
                <a:buClr>
                  <a:srgbClr val="4A83B7"/>
                </a:buClr>
              </a:pPr>
              <a:r>
                <a:rPr lang="en-US" sz="2800" dirty="0">
                  <a:latin typeface="Calibri" panose="020F0502020204030204" pitchFamily="34" charset="0"/>
                  <a:ea typeface="Roboto" panose="02000000000000000000" pitchFamily="2" charset="0"/>
                </a:rPr>
                <a:t>National Interest Exemptions to President Trump’s Proclamation Bans &amp; Regional COVID-19 Bans</a:t>
              </a:r>
              <a:endParaRPr lang="en-US" sz="2800" dirty="0">
                <a:solidFill>
                  <a:schemeClr val="bg1"/>
                </a:solidFill>
                <a:latin typeface="Calibri" panose="020F0502020204030204" pitchFamily="34" charset="0"/>
                <a:ea typeface="Roboto" panose="02000000000000000000" pitchFamily="2" charset="0"/>
                <a:cs typeface="Helvetica"/>
              </a:endParaRPr>
            </a:p>
          </p:txBody>
        </p:sp>
        <p:sp>
          <p:nvSpPr>
            <p:cNvPr id="17" name="Rectangle 16"/>
            <p:cNvSpPr/>
            <p:nvPr/>
          </p:nvSpPr>
          <p:spPr>
            <a:xfrm>
              <a:off x="619221" y="1165085"/>
              <a:ext cx="246420" cy="408284"/>
            </a:xfrm>
            <a:prstGeom prst="rect">
              <a:avLst/>
            </a:prstGeom>
            <a:solidFill>
              <a:srgbClr val="78BB43"/>
            </a:solidFill>
            <a:ln w="9525" cap="flat" cmpd="sng" algn="ctr">
              <a:solidFill>
                <a:srgbClr val="78BB43"/>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buClr>
                  <a:srgbClr val="4A83B7"/>
                </a:buClr>
              </a:pPr>
              <a:endParaRPr lang="en-US" sz="1400" b="1" dirty="0">
                <a:solidFill>
                  <a:schemeClr val="bg1"/>
                </a:solidFill>
                <a:latin typeface="Helvetica"/>
                <a:cs typeface="Helvetica"/>
              </a:endParaRPr>
            </a:p>
          </p:txBody>
        </p:sp>
      </p:grpSp>
      <p:pic>
        <p:nvPicPr>
          <p:cNvPr id="2050" name="Picture 2" descr="June 22 Proclamation Archives - Immigration Lawyers">
            <a:extLst>
              <a:ext uri="{FF2B5EF4-FFF2-40B4-BE49-F238E27FC236}">
                <a16:creationId xmlns:a16="http://schemas.microsoft.com/office/drawing/2014/main" id="{FB304878-2B48-4109-A651-10E53A595A6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292" b="7483"/>
          <a:stretch/>
        </p:blipFill>
        <p:spPr bwMode="auto">
          <a:xfrm>
            <a:off x="6629402" y="2445207"/>
            <a:ext cx="3621521" cy="2075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985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715001" y="2286000"/>
            <a:ext cx="4648199" cy="3886200"/>
          </a:xfrm>
        </p:spPr>
        <p:txBody>
          <a:bodyPr>
            <a:noAutofit/>
          </a:bodyPr>
          <a:lstStyle/>
          <a:p>
            <a:pPr>
              <a:spcBef>
                <a:spcPts val="1200"/>
              </a:spcBef>
            </a:pPr>
            <a:r>
              <a:rPr lang="en-US" sz="2000" dirty="0">
                <a:ea typeface="Roboto" panose="02000000000000000000" pitchFamily="2" charset="0"/>
              </a:rPr>
              <a:t>Pertinent factors include salary, credentials and contribution to critical infrastructure needs. </a:t>
            </a:r>
          </a:p>
          <a:p>
            <a:pPr>
              <a:spcBef>
                <a:spcPts val="1200"/>
              </a:spcBef>
            </a:pPr>
            <a:r>
              <a:rPr lang="en-US" sz="2000" dirty="0">
                <a:ea typeface="Roboto" panose="02000000000000000000" pitchFamily="2" charset="0"/>
              </a:rPr>
              <a:t>The National Interest Exemption will cover both the visa ban as well as the COVID-19 quarantine ban. </a:t>
            </a:r>
          </a:p>
          <a:p>
            <a:pPr lvl="1">
              <a:spcBef>
                <a:spcPts val="1200"/>
              </a:spcBef>
            </a:pPr>
            <a:endParaRPr lang="en-US" sz="2000" dirty="0">
              <a:ea typeface="Roboto" panose="02000000000000000000" pitchFamily="2" charset="0"/>
            </a:endParaRPr>
          </a:p>
          <a:p>
            <a:pPr>
              <a:spcBef>
                <a:spcPts val="1200"/>
              </a:spcBef>
            </a:pPr>
            <a:endParaRPr lang="en-US" sz="2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6142" y="6324601"/>
            <a:ext cx="4900859" cy="482801"/>
          </a:xfrm>
          <a:prstGeom prst="rect">
            <a:avLst/>
          </a:prstGeom>
        </p:spPr>
      </p:pic>
      <p:sp>
        <p:nvSpPr>
          <p:cNvPr id="9" name="Rectangle 8"/>
          <p:cNvSpPr/>
          <p:nvPr/>
        </p:nvSpPr>
        <p:spPr>
          <a:xfrm>
            <a:off x="1524000" y="0"/>
            <a:ext cx="3017520" cy="91440"/>
          </a:xfrm>
          <a:prstGeom prst="rect">
            <a:avLst/>
          </a:prstGeom>
          <a:solidFill>
            <a:srgbClr val="78B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Rectangle 9"/>
          <p:cNvSpPr/>
          <p:nvPr/>
        </p:nvSpPr>
        <p:spPr>
          <a:xfrm>
            <a:off x="4648200" y="2406"/>
            <a:ext cx="2926080" cy="91440"/>
          </a:xfrm>
          <a:prstGeom prst="rect">
            <a:avLst/>
          </a:prstGeom>
          <a:solidFill>
            <a:srgbClr val="78BB43">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Rectangle 10"/>
          <p:cNvSpPr/>
          <p:nvPr/>
        </p:nvSpPr>
        <p:spPr>
          <a:xfrm>
            <a:off x="7650480" y="2907"/>
            <a:ext cx="3017520" cy="91440"/>
          </a:xfrm>
          <a:prstGeom prst="rect">
            <a:avLst/>
          </a:prstGeom>
          <a:solidFill>
            <a:srgbClr val="78BB43">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2" name="Group 11"/>
          <p:cNvGrpSpPr/>
          <p:nvPr/>
        </p:nvGrpSpPr>
        <p:grpSpPr>
          <a:xfrm>
            <a:off x="1981200" y="274320"/>
            <a:ext cx="8229600" cy="914400"/>
            <a:chOff x="619221" y="1165085"/>
            <a:chExt cx="7934420" cy="408284"/>
          </a:xfrm>
        </p:grpSpPr>
        <p:sp>
          <p:nvSpPr>
            <p:cNvPr id="16" name="Rectangle 15"/>
            <p:cNvSpPr/>
            <p:nvPr/>
          </p:nvSpPr>
          <p:spPr>
            <a:xfrm>
              <a:off x="619221" y="1165085"/>
              <a:ext cx="7934420" cy="408284"/>
            </a:xfrm>
            <a:prstGeom prst="rect">
              <a:avLst/>
            </a:prstGeom>
            <a:solidFill>
              <a:schemeClr val="tx1">
                <a:lumMod val="75000"/>
                <a:lumOff val="25000"/>
              </a:schemeClr>
            </a:solidFill>
            <a:ln w="9525"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marL="182880" algn="ctr">
                <a:buClr>
                  <a:srgbClr val="4A83B7"/>
                </a:buClr>
              </a:pPr>
              <a:r>
                <a:rPr lang="en-US" sz="2800" dirty="0">
                  <a:latin typeface="Calibri" panose="020F0502020204030204" pitchFamily="34" charset="0"/>
                  <a:ea typeface="Roboto" panose="02000000000000000000" pitchFamily="2" charset="0"/>
                </a:rPr>
                <a:t>National Interest Exemptions to President Trump’s Proclamation Bans &amp; Regional COVID-19 Bans</a:t>
              </a:r>
              <a:endParaRPr lang="en-US" sz="2800" dirty="0">
                <a:solidFill>
                  <a:schemeClr val="bg1"/>
                </a:solidFill>
                <a:latin typeface="Calibri" panose="020F0502020204030204" pitchFamily="34" charset="0"/>
                <a:ea typeface="Roboto" panose="02000000000000000000" pitchFamily="2" charset="0"/>
                <a:cs typeface="Helvetica"/>
              </a:endParaRPr>
            </a:p>
          </p:txBody>
        </p:sp>
        <p:sp>
          <p:nvSpPr>
            <p:cNvPr id="17" name="Rectangle 16"/>
            <p:cNvSpPr/>
            <p:nvPr/>
          </p:nvSpPr>
          <p:spPr>
            <a:xfrm>
              <a:off x="619221" y="1165085"/>
              <a:ext cx="246420" cy="408284"/>
            </a:xfrm>
            <a:prstGeom prst="rect">
              <a:avLst/>
            </a:prstGeom>
            <a:solidFill>
              <a:srgbClr val="78BB43"/>
            </a:solidFill>
            <a:ln w="9525" cap="flat" cmpd="sng" algn="ctr">
              <a:solidFill>
                <a:srgbClr val="78BB43"/>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buClr>
                  <a:srgbClr val="4A83B7"/>
                </a:buClr>
              </a:pPr>
              <a:endParaRPr lang="en-US" sz="1400" b="1" dirty="0">
                <a:solidFill>
                  <a:schemeClr val="bg1"/>
                </a:solidFill>
                <a:latin typeface="Helvetica"/>
                <a:cs typeface="Helvetica"/>
              </a:endParaRPr>
            </a:p>
          </p:txBody>
        </p:sp>
      </p:grpSp>
      <p:pic>
        <p:nvPicPr>
          <p:cNvPr id="3076" name="Picture 4" descr="The Ultimate Triathlon Race Day Checklist | Complete Tri">
            <a:extLst>
              <a:ext uri="{FF2B5EF4-FFF2-40B4-BE49-F238E27FC236}">
                <a16:creationId xmlns:a16="http://schemas.microsoft.com/office/drawing/2014/main" id="{D0BDEFB7-C21A-4E3D-A041-F8ED4EEE8A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7042" y="2259806"/>
            <a:ext cx="3534273" cy="2338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30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1960228" y="1524000"/>
            <a:ext cx="8250572" cy="3886200"/>
          </a:xfrm>
        </p:spPr>
        <p:txBody>
          <a:bodyPr>
            <a:noAutofit/>
          </a:bodyPr>
          <a:lstStyle/>
          <a:p>
            <a:pPr>
              <a:spcBef>
                <a:spcPts val="1200"/>
              </a:spcBef>
            </a:pPr>
            <a:r>
              <a:rPr lang="en-US" sz="2000" dirty="0">
                <a:ea typeface="Roboto" panose="02000000000000000000" pitchFamily="2" charset="0"/>
              </a:rPr>
              <a:t>Historically, the H-1B work visa has been the primary route by which Indian and other foreign nationals could seek lawful permanent residency in the United States through employment. </a:t>
            </a:r>
          </a:p>
          <a:p>
            <a:pPr>
              <a:spcBef>
                <a:spcPts val="1200"/>
              </a:spcBef>
            </a:pPr>
            <a:r>
              <a:rPr lang="en-US" sz="2000" dirty="0">
                <a:ea typeface="Roboto" panose="02000000000000000000" pitchFamily="2" charset="0"/>
              </a:rPr>
              <a:t>Graduates of U.S. universities particularly with advanced degrees could remain in the U.S. following their Optional Practical Training by employers qualifying them for up to six years of authorized work status under the </a:t>
            </a:r>
            <a:br>
              <a:rPr lang="en-US" sz="2000" dirty="0">
                <a:ea typeface="Roboto" panose="02000000000000000000" pitchFamily="2" charset="0"/>
              </a:rPr>
            </a:br>
            <a:r>
              <a:rPr lang="en-US" sz="2000" dirty="0">
                <a:ea typeface="Roboto" panose="02000000000000000000" pitchFamily="2" charset="0"/>
              </a:rPr>
              <a:t>H-1B visa classification. </a:t>
            </a:r>
            <a:endParaRPr lang="en-US" sz="2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6142" y="6324601"/>
            <a:ext cx="4900859" cy="482801"/>
          </a:xfrm>
          <a:prstGeom prst="rect">
            <a:avLst/>
          </a:prstGeom>
        </p:spPr>
      </p:pic>
      <p:sp>
        <p:nvSpPr>
          <p:cNvPr id="9" name="Rectangle 8"/>
          <p:cNvSpPr/>
          <p:nvPr/>
        </p:nvSpPr>
        <p:spPr>
          <a:xfrm>
            <a:off x="1524000" y="0"/>
            <a:ext cx="3017520" cy="91440"/>
          </a:xfrm>
          <a:prstGeom prst="rect">
            <a:avLst/>
          </a:prstGeom>
          <a:solidFill>
            <a:srgbClr val="78B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Rectangle 9"/>
          <p:cNvSpPr/>
          <p:nvPr/>
        </p:nvSpPr>
        <p:spPr>
          <a:xfrm>
            <a:off x="4648200" y="2406"/>
            <a:ext cx="2926080" cy="91440"/>
          </a:xfrm>
          <a:prstGeom prst="rect">
            <a:avLst/>
          </a:prstGeom>
          <a:solidFill>
            <a:srgbClr val="78BB43">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Rectangle 10"/>
          <p:cNvSpPr/>
          <p:nvPr/>
        </p:nvSpPr>
        <p:spPr>
          <a:xfrm>
            <a:off x="7650480" y="2907"/>
            <a:ext cx="3017520" cy="91440"/>
          </a:xfrm>
          <a:prstGeom prst="rect">
            <a:avLst/>
          </a:prstGeom>
          <a:solidFill>
            <a:srgbClr val="78BB43">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2" name="Group 11"/>
          <p:cNvGrpSpPr/>
          <p:nvPr/>
        </p:nvGrpSpPr>
        <p:grpSpPr>
          <a:xfrm>
            <a:off x="1981200" y="274320"/>
            <a:ext cx="8229600" cy="914400"/>
            <a:chOff x="619221" y="1165085"/>
            <a:chExt cx="7934420" cy="408284"/>
          </a:xfrm>
        </p:grpSpPr>
        <p:sp>
          <p:nvSpPr>
            <p:cNvPr id="16" name="Rectangle 15"/>
            <p:cNvSpPr/>
            <p:nvPr/>
          </p:nvSpPr>
          <p:spPr>
            <a:xfrm>
              <a:off x="619221" y="1165085"/>
              <a:ext cx="7934420" cy="408284"/>
            </a:xfrm>
            <a:prstGeom prst="rect">
              <a:avLst/>
            </a:prstGeom>
            <a:solidFill>
              <a:schemeClr val="tx1">
                <a:lumMod val="75000"/>
                <a:lumOff val="25000"/>
              </a:schemeClr>
            </a:solidFill>
            <a:ln w="9525"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marL="182880" algn="ctr">
                <a:buClr>
                  <a:srgbClr val="4A83B7"/>
                </a:buClr>
              </a:pPr>
              <a:r>
                <a:rPr lang="en-US" sz="2800" dirty="0">
                  <a:latin typeface="Calibri" panose="020F0502020204030204" pitchFamily="34" charset="0"/>
                  <a:ea typeface="Roboto" panose="02000000000000000000" pitchFamily="2" charset="0"/>
                </a:rPr>
                <a:t>Significant Regulatory Restrictions on H-1B Specialty Occupation Visas</a:t>
              </a:r>
              <a:endParaRPr lang="en-US" sz="2800" dirty="0">
                <a:solidFill>
                  <a:schemeClr val="bg1"/>
                </a:solidFill>
                <a:latin typeface="Calibri" panose="020F0502020204030204" pitchFamily="34" charset="0"/>
                <a:ea typeface="Roboto" panose="02000000000000000000" pitchFamily="2" charset="0"/>
                <a:cs typeface="Helvetica"/>
              </a:endParaRPr>
            </a:p>
          </p:txBody>
        </p:sp>
        <p:sp>
          <p:nvSpPr>
            <p:cNvPr id="17" name="Rectangle 16"/>
            <p:cNvSpPr/>
            <p:nvPr/>
          </p:nvSpPr>
          <p:spPr>
            <a:xfrm>
              <a:off x="619221" y="1165085"/>
              <a:ext cx="246420" cy="408284"/>
            </a:xfrm>
            <a:prstGeom prst="rect">
              <a:avLst/>
            </a:prstGeom>
            <a:solidFill>
              <a:srgbClr val="78BB43"/>
            </a:solidFill>
            <a:ln w="9525" cap="flat" cmpd="sng" algn="ctr">
              <a:solidFill>
                <a:srgbClr val="78BB43"/>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buClr>
                  <a:srgbClr val="4A83B7"/>
                </a:buClr>
              </a:pPr>
              <a:endParaRPr lang="en-US" sz="1400" b="1" dirty="0">
                <a:solidFill>
                  <a:schemeClr val="bg1"/>
                </a:solidFill>
                <a:latin typeface="Helvetica"/>
                <a:cs typeface="Helvetica"/>
              </a:endParaRPr>
            </a:p>
          </p:txBody>
        </p:sp>
      </p:grpSp>
      <p:pic>
        <p:nvPicPr>
          <p:cNvPr id="2050" name="Picture 2" descr="Over 67 per cent of H1B registrants from India, says US- The New Indian  Express">
            <a:extLst>
              <a:ext uri="{FF2B5EF4-FFF2-40B4-BE49-F238E27FC236}">
                <a16:creationId xmlns:a16="http://schemas.microsoft.com/office/drawing/2014/main" id="{BAEEB019-4021-4C23-968F-27858A0DC9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4348" y="4191001"/>
            <a:ext cx="3583305" cy="1791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029200" y="1295400"/>
            <a:ext cx="5181600" cy="3886200"/>
          </a:xfrm>
        </p:spPr>
        <p:txBody>
          <a:bodyPr>
            <a:noAutofit/>
          </a:bodyPr>
          <a:lstStyle/>
          <a:p>
            <a:pPr>
              <a:spcBef>
                <a:spcPts val="1200"/>
              </a:spcBef>
            </a:pPr>
            <a:r>
              <a:rPr lang="en-US" sz="2000" dirty="0">
                <a:ea typeface="Roboto" panose="02000000000000000000" pitchFamily="2" charset="0"/>
              </a:rPr>
              <a:t>But given significant backlogs under the quota for lawful permanent residency in the employment-based classification, the 2000 American Competitiveness in the 21</a:t>
            </a:r>
            <a:r>
              <a:rPr lang="en-US" sz="2000" baseline="30000" dirty="0">
                <a:ea typeface="Roboto" panose="02000000000000000000" pitchFamily="2" charset="0"/>
              </a:rPr>
              <a:t>st</a:t>
            </a:r>
            <a:r>
              <a:rPr lang="en-US" sz="2000" dirty="0">
                <a:ea typeface="Roboto" panose="02000000000000000000" pitchFamily="2" charset="0"/>
              </a:rPr>
              <a:t> Century Act allowed for extensions of H-1B status for additional 12 months increments.</a:t>
            </a:r>
          </a:p>
          <a:p>
            <a:pPr>
              <a:spcBef>
                <a:spcPts val="1200"/>
              </a:spcBef>
            </a:pPr>
            <a:r>
              <a:rPr lang="en-US" sz="2000" dirty="0">
                <a:ea typeface="Roboto" panose="02000000000000000000" pitchFamily="2" charset="0"/>
              </a:rPr>
              <a:t>But only if a bona fide employer files at least one year before H-1B expiration an application for labor certification or permanent employment certification (PERM) or otherwise an I-140 immigrant visa petition. </a:t>
            </a:r>
          </a:p>
          <a:p>
            <a:pPr>
              <a:spcBef>
                <a:spcPts val="1200"/>
              </a:spcBef>
            </a:pPr>
            <a:r>
              <a:rPr lang="en-US" sz="2000" dirty="0">
                <a:ea typeface="Roboto" panose="02000000000000000000" pitchFamily="2" charset="0"/>
              </a:rPr>
              <a:t>Upon approval of an immigrant visa petition on Form I-140, the H-1B status can be extended in three-year increments at a time.</a:t>
            </a:r>
          </a:p>
          <a:p>
            <a:pPr lvl="1">
              <a:spcBef>
                <a:spcPts val="1200"/>
              </a:spcBef>
            </a:pPr>
            <a:endParaRPr lang="en-US" sz="2000" dirty="0">
              <a:ea typeface="Roboto" panose="02000000000000000000" pitchFamily="2" charset="0"/>
            </a:endParaRPr>
          </a:p>
          <a:p>
            <a:pPr>
              <a:spcBef>
                <a:spcPts val="1200"/>
              </a:spcBef>
            </a:pPr>
            <a:endParaRPr lang="en-US" sz="2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6142" y="6324601"/>
            <a:ext cx="4900859" cy="482801"/>
          </a:xfrm>
          <a:prstGeom prst="rect">
            <a:avLst/>
          </a:prstGeom>
        </p:spPr>
      </p:pic>
      <p:sp>
        <p:nvSpPr>
          <p:cNvPr id="9" name="Rectangle 8"/>
          <p:cNvSpPr/>
          <p:nvPr/>
        </p:nvSpPr>
        <p:spPr>
          <a:xfrm>
            <a:off x="1524000" y="0"/>
            <a:ext cx="3017520" cy="91440"/>
          </a:xfrm>
          <a:prstGeom prst="rect">
            <a:avLst/>
          </a:prstGeom>
          <a:solidFill>
            <a:srgbClr val="78B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Rectangle 9"/>
          <p:cNvSpPr/>
          <p:nvPr/>
        </p:nvSpPr>
        <p:spPr>
          <a:xfrm>
            <a:off x="4648200" y="2406"/>
            <a:ext cx="2926080" cy="91440"/>
          </a:xfrm>
          <a:prstGeom prst="rect">
            <a:avLst/>
          </a:prstGeom>
          <a:solidFill>
            <a:srgbClr val="78BB43">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Rectangle 10"/>
          <p:cNvSpPr/>
          <p:nvPr/>
        </p:nvSpPr>
        <p:spPr>
          <a:xfrm>
            <a:off x="7650480" y="2907"/>
            <a:ext cx="3017520" cy="91440"/>
          </a:xfrm>
          <a:prstGeom prst="rect">
            <a:avLst/>
          </a:prstGeom>
          <a:solidFill>
            <a:srgbClr val="78BB43">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2" name="Group 11"/>
          <p:cNvGrpSpPr/>
          <p:nvPr/>
        </p:nvGrpSpPr>
        <p:grpSpPr>
          <a:xfrm>
            <a:off x="1981200" y="274320"/>
            <a:ext cx="8229600" cy="914400"/>
            <a:chOff x="619221" y="1165085"/>
            <a:chExt cx="7934420" cy="408284"/>
          </a:xfrm>
        </p:grpSpPr>
        <p:sp>
          <p:nvSpPr>
            <p:cNvPr id="16" name="Rectangle 15"/>
            <p:cNvSpPr/>
            <p:nvPr/>
          </p:nvSpPr>
          <p:spPr>
            <a:xfrm>
              <a:off x="619221" y="1165085"/>
              <a:ext cx="7934420" cy="408284"/>
            </a:xfrm>
            <a:prstGeom prst="rect">
              <a:avLst/>
            </a:prstGeom>
            <a:solidFill>
              <a:schemeClr val="tx1">
                <a:lumMod val="75000"/>
                <a:lumOff val="25000"/>
              </a:schemeClr>
            </a:solidFill>
            <a:ln w="9525"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marL="182880" algn="ctr">
                <a:buClr>
                  <a:srgbClr val="4A83B7"/>
                </a:buClr>
              </a:pPr>
              <a:r>
                <a:rPr lang="en-US" sz="2800" dirty="0">
                  <a:latin typeface="Calibri" panose="020F0502020204030204" pitchFamily="34" charset="0"/>
                  <a:ea typeface="Roboto" panose="02000000000000000000" pitchFamily="2" charset="0"/>
                </a:rPr>
                <a:t>Significant Regulatory Restrictions on H-1B Specialty Occupation Visas</a:t>
              </a:r>
              <a:endParaRPr lang="en-US" sz="2800" dirty="0">
                <a:solidFill>
                  <a:schemeClr val="bg1"/>
                </a:solidFill>
                <a:latin typeface="Calibri" panose="020F0502020204030204" pitchFamily="34" charset="0"/>
                <a:ea typeface="Roboto" panose="02000000000000000000" pitchFamily="2" charset="0"/>
                <a:cs typeface="Helvetica"/>
              </a:endParaRPr>
            </a:p>
          </p:txBody>
        </p:sp>
        <p:sp>
          <p:nvSpPr>
            <p:cNvPr id="17" name="Rectangle 16"/>
            <p:cNvSpPr/>
            <p:nvPr/>
          </p:nvSpPr>
          <p:spPr>
            <a:xfrm>
              <a:off x="619221" y="1165085"/>
              <a:ext cx="246420" cy="408284"/>
            </a:xfrm>
            <a:prstGeom prst="rect">
              <a:avLst/>
            </a:prstGeom>
            <a:solidFill>
              <a:srgbClr val="78BB43"/>
            </a:solidFill>
            <a:ln w="9525" cap="flat" cmpd="sng" algn="ctr">
              <a:solidFill>
                <a:srgbClr val="78BB43"/>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buClr>
                  <a:srgbClr val="4A83B7"/>
                </a:buClr>
              </a:pPr>
              <a:endParaRPr lang="en-US" sz="1400" b="1" dirty="0">
                <a:solidFill>
                  <a:schemeClr val="bg1"/>
                </a:solidFill>
                <a:latin typeface="Helvetica"/>
                <a:cs typeface="Helvetica"/>
              </a:endParaRPr>
            </a:p>
          </p:txBody>
        </p:sp>
      </p:grpSp>
      <p:pic>
        <p:nvPicPr>
          <p:cNvPr id="4098" name="Picture 2" descr="USA Announces to Spend $150M to Train Americans for H1B Jobs in Key Sectors">
            <a:extLst>
              <a:ext uri="{FF2B5EF4-FFF2-40B4-BE49-F238E27FC236}">
                <a16:creationId xmlns:a16="http://schemas.microsoft.com/office/drawing/2014/main" id="{4B7CD02C-EE49-4FE9-A1E2-BB5B1538F1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1" y="2590800"/>
            <a:ext cx="2865665"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3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1981200" y="1524000"/>
            <a:ext cx="4495800" cy="3886200"/>
          </a:xfrm>
        </p:spPr>
        <p:txBody>
          <a:bodyPr>
            <a:noAutofit/>
          </a:bodyPr>
          <a:lstStyle/>
          <a:p>
            <a:pPr>
              <a:spcBef>
                <a:spcPts val="1200"/>
              </a:spcBef>
            </a:pPr>
            <a:r>
              <a:rPr lang="en-US" sz="2000" dirty="0">
                <a:ea typeface="Roboto" panose="02000000000000000000" pitchFamily="2" charset="0"/>
              </a:rPr>
              <a:t>Under ImmaAct90, with 65,000 H-1B visa numbers a year, plus an additional 20,000 for graduates of U.S. universities with an advance degree, and many petitions filed annually in excess of 200,000, the H-1B program has become a de facto lottery. </a:t>
            </a:r>
          </a:p>
          <a:p>
            <a:pPr>
              <a:spcBef>
                <a:spcPts val="1200"/>
              </a:spcBef>
            </a:pPr>
            <a:r>
              <a:rPr lang="en-US" sz="2000" dirty="0">
                <a:ea typeface="Roboto" panose="02000000000000000000" pitchFamily="2" charset="0"/>
              </a:rPr>
              <a:t>The Trump Administration has proposed a series of H-1B regulatory changes that would defeat the very purpose of the H-1B visa classification as the primary route to obtaining lawful permanent residency. </a:t>
            </a:r>
          </a:p>
          <a:p>
            <a:pPr>
              <a:spcBef>
                <a:spcPts val="1200"/>
              </a:spcBef>
            </a:pPr>
            <a:endParaRPr lang="en-US" sz="2000" dirty="0">
              <a:ea typeface="Roboto" panose="02000000000000000000" pitchFamily="2" charset="0"/>
            </a:endParaRPr>
          </a:p>
          <a:p>
            <a:pPr>
              <a:spcBef>
                <a:spcPts val="1200"/>
              </a:spcBef>
            </a:pPr>
            <a:endParaRPr lang="en-US" sz="2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6142" y="6324601"/>
            <a:ext cx="4900859" cy="482801"/>
          </a:xfrm>
          <a:prstGeom prst="rect">
            <a:avLst/>
          </a:prstGeom>
        </p:spPr>
      </p:pic>
      <p:sp>
        <p:nvSpPr>
          <p:cNvPr id="9" name="Rectangle 8"/>
          <p:cNvSpPr/>
          <p:nvPr/>
        </p:nvSpPr>
        <p:spPr>
          <a:xfrm>
            <a:off x="1524000" y="0"/>
            <a:ext cx="3017520" cy="91440"/>
          </a:xfrm>
          <a:prstGeom prst="rect">
            <a:avLst/>
          </a:prstGeom>
          <a:solidFill>
            <a:srgbClr val="78B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Rectangle 9"/>
          <p:cNvSpPr/>
          <p:nvPr/>
        </p:nvSpPr>
        <p:spPr>
          <a:xfrm>
            <a:off x="4648200" y="2406"/>
            <a:ext cx="2926080" cy="91440"/>
          </a:xfrm>
          <a:prstGeom prst="rect">
            <a:avLst/>
          </a:prstGeom>
          <a:solidFill>
            <a:srgbClr val="78BB43">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Rectangle 10"/>
          <p:cNvSpPr/>
          <p:nvPr/>
        </p:nvSpPr>
        <p:spPr>
          <a:xfrm>
            <a:off x="7650480" y="2907"/>
            <a:ext cx="3017520" cy="91440"/>
          </a:xfrm>
          <a:prstGeom prst="rect">
            <a:avLst/>
          </a:prstGeom>
          <a:solidFill>
            <a:srgbClr val="78BB43">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2" name="Group 11"/>
          <p:cNvGrpSpPr/>
          <p:nvPr/>
        </p:nvGrpSpPr>
        <p:grpSpPr>
          <a:xfrm>
            <a:off x="1981200" y="274320"/>
            <a:ext cx="8229600" cy="914400"/>
            <a:chOff x="619221" y="1165085"/>
            <a:chExt cx="7934420" cy="408284"/>
          </a:xfrm>
        </p:grpSpPr>
        <p:sp>
          <p:nvSpPr>
            <p:cNvPr id="16" name="Rectangle 15"/>
            <p:cNvSpPr/>
            <p:nvPr/>
          </p:nvSpPr>
          <p:spPr>
            <a:xfrm>
              <a:off x="619221" y="1165085"/>
              <a:ext cx="7934420" cy="408284"/>
            </a:xfrm>
            <a:prstGeom prst="rect">
              <a:avLst/>
            </a:prstGeom>
            <a:solidFill>
              <a:schemeClr val="tx1">
                <a:lumMod val="75000"/>
                <a:lumOff val="25000"/>
              </a:schemeClr>
            </a:solidFill>
            <a:ln w="9525" cap="flat" cmpd="sng" algn="ctr">
              <a:solidFill>
                <a:schemeClr val="tx1">
                  <a:lumMod val="75000"/>
                  <a:lumOff val="2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marL="182880" algn="ctr">
                <a:buClr>
                  <a:srgbClr val="4A83B7"/>
                </a:buClr>
              </a:pPr>
              <a:r>
                <a:rPr lang="en-US" sz="2800" dirty="0">
                  <a:latin typeface="Calibri" panose="020F0502020204030204" pitchFamily="34" charset="0"/>
                  <a:ea typeface="Roboto" panose="02000000000000000000" pitchFamily="2" charset="0"/>
                </a:rPr>
                <a:t>Significant Regulatory Restrictions on H-1B Specialty Occupation Visas</a:t>
              </a:r>
              <a:endParaRPr lang="en-US" sz="2800" dirty="0">
                <a:solidFill>
                  <a:schemeClr val="bg1"/>
                </a:solidFill>
                <a:latin typeface="Calibri" panose="020F0502020204030204" pitchFamily="34" charset="0"/>
                <a:ea typeface="Roboto" panose="02000000000000000000" pitchFamily="2" charset="0"/>
                <a:cs typeface="Helvetica"/>
              </a:endParaRPr>
            </a:p>
          </p:txBody>
        </p:sp>
        <p:sp>
          <p:nvSpPr>
            <p:cNvPr id="17" name="Rectangle 16"/>
            <p:cNvSpPr/>
            <p:nvPr/>
          </p:nvSpPr>
          <p:spPr>
            <a:xfrm>
              <a:off x="619221" y="1165085"/>
              <a:ext cx="246420" cy="408284"/>
            </a:xfrm>
            <a:prstGeom prst="rect">
              <a:avLst/>
            </a:prstGeom>
            <a:solidFill>
              <a:srgbClr val="78BB43"/>
            </a:solidFill>
            <a:ln w="9525" cap="flat" cmpd="sng" algn="ctr">
              <a:solidFill>
                <a:srgbClr val="78BB43"/>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buClr>
                  <a:srgbClr val="4A83B7"/>
                </a:buClr>
              </a:pPr>
              <a:endParaRPr lang="en-US" sz="1400" b="1" dirty="0">
                <a:solidFill>
                  <a:schemeClr val="bg1"/>
                </a:solidFill>
                <a:latin typeface="Helvetica"/>
                <a:cs typeface="Helvetica"/>
              </a:endParaRPr>
            </a:p>
          </p:txBody>
        </p:sp>
      </p:grpSp>
      <p:pic>
        <p:nvPicPr>
          <p:cNvPr id="4098" name="Picture 2" descr="H-1B visa: New lottery rule to come into play starting April 1 | TechGig">
            <a:extLst>
              <a:ext uri="{FF2B5EF4-FFF2-40B4-BE49-F238E27FC236}">
                <a16:creationId xmlns:a16="http://schemas.microsoft.com/office/drawing/2014/main" id="{50FB7590-E1B4-49FE-A530-7663D4CCB0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791" r="20232"/>
          <a:stretch/>
        </p:blipFill>
        <p:spPr bwMode="auto">
          <a:xfrm>
            <a:off x="6705601" y="2377916"/>
            <a:ext cx="3288433" cy="2757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269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1900</Words>
  <Application>Microsoft Office PowerPoint</Application>
  <PresentationFormat>Widescreen</PresentationFormat>
  <Paragraphs>100</Paragraphs>
  <Slides>19</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Helvetica</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IACCGH @Admin</dc:creator>
  <cp:lastModifiedBy>IACCGH @Admin</cp:lastModifiedBy>
  <cp:revision>1</cp:revision>
  <dcterms:created xsi:type="dcterms:W3CDTF">2020-11-24T16:27:30Z</dcterms:created>
  <dcterms:modified xsi:type="dcterms:W3CDTF">2020-11-24T16:28:30Z</dcterms:modified>
</cp:coreProperties>
</file>